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388" r:id="rId2"/>
    <p:sldId id="390" r:id="rId3"/>
    <p:sldId id="393" r:id="rId4"/>
    <p:sldId id="401" r:id="rId5"/>
    <p:sldId id="402" r:id="rId6"/>
    <p:sldId id="403" r:id="rId7"/>
    <p:sldId id="404" r:id="rId8"/>
    <p:sldId id="405" r:id="rId9"/>
    <p:sldId id="406" r:id="rId10"/>
    <p:sldId id="407" r:id="rId11"/>
    <p:sldId id="408" r:id="rId12"/>
    <p:sldId id="409" r:id="rId13"/>
    <p:sldId id="410" r:id="rId14"/>
    <p:sldId id="411" r:id="rId15"/>
    <p:sldId id="412" r:id="rId16"/>
    <p:sldId id="413" r:id="rId17"/>
    <p:sldId id="414" r:id="rId18"/>
    <p:sldId id="415" r:id="rId19"/>
    <p:sldId id="416" r:id="rId20"/>
    <p:sldId id="417" r:id="rId21"/>
    <p:sldId id="420" r:id="rId22"/>
    <p:sldId id="418" r:id="rId23"/>
    <p:sldId id="419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404"/>
    <a:srgbClr val="E38E28"/>
    <a:srgbClr val="CC0000"/>
    <a:srgbClr val="FFEA18"/>
    <a:srgbClr val="FFCC18"/>
    <a:srgbClr val="660000"/>
    <a:srgbClr val="0F1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4118" autoAdjust="0"/>
  </p:normalViewPr>
  <p:slideViewPr>
    <p:cSldViewPr>
      <p:cViewPr varScale="1">
        <p:scale>
          <a:sx n="69" d="100"/>
          <a:sy n="69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10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096000" y="8686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1" smtClean="0"/>
            </a:lvl1pPr>
          </a:lstStyle>
          <a:p>
            <a:pPr>
              <a:defRPr/>
            </a:pPr>
            <a:fld id="{A209ADD2-A8D7-4D43-8297-4371CD4FB41F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endParaRPr lang="en-US" noProof="0" smtClean="0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929998A1-5A5D-4963-9479-86242581E4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346075" indent="-112713" algn="l" rtl="0" eaLnBrk="0" fontAlgn="base" hangingPunct="0">
      <a:spcBef>
        <a:spcPct val="30000"/>
      </a:spcBef>
      <a:spcAft>
        <a:spcPct val="0"/>
      </a:spcAft>
      <a:buFont typeface="Wingdings" panose="05000000000000000000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690563" indent="-122238" algn="l" rtl="0" eaLnBrk="0" fontAlgn="base" hangingPunct="0">
      <a:spcBef>
        <a:spcPct val="30000"/>
      </a:spcBef>
      <a:spcAft>
        <a:spcPct val="0"/>
      </a:spcAft>
      <a:buFont typeface="Wingdings" panose="05000000000000000000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Font typeface="Wingdings" panose="05000000000000000000" pitchFamily="2" charset="2"/>
      <a:buChar char="§"/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D8D57E8A-B44E-48EF-B070-F53817A5013D}" type="slidenum">
              <a:rPr lang="en-US" altLang="en-US" sz="1200">
                <a:latin typeface="Times" panose="02020603050405020304" pitchFamily="18" charset="0"/>
              </a:rPr>
              <a:pPr algn="r"/>
              <a:t>1</a:t>
            </a:fld>
            <a:endParaRPr lang="en-US" altLang="en-US" sz="1200">
              <a:latin typeface="Times" panose="02020603050405020304" pitchFamily="18" charset="0"/>
            </a:endParaRPr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DC8A6E92-99A4-4CCB-86F3-B02FB4592BFC}" type="slidenum">
              <a:rPr lang="en-US" altLang="en-US" sz="1200">
                <a:latin typeface="Times" panose="02020603050405020304" pitchFamily="18" charset="0"/>
              </a:rPr>
              <a:pPr algn="r"/>
              <a:t>10</a:t>
            </a:fld>
            <a:endParaRPr lang="en-US" altLang="en-US" sz="1200">
              <a:latin typeface="Times" panose="02020603050405020304" pitchFamily="18" charset="0"/>
            </a:endParaRPr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3EC21C79-D5A7-4678-B711-2026AC2B0966}" type="slidenum">
              <a:rPr lang="en-US" altLang="en-US" sz="1200">
                <a:latin typeface="Times" panose="02020603050405020304" pitchFamily="18" charset="0"/>
              </a:rPr>
              <a:pPr algn="r"/>
              <a:t>11</a:t>
            </a:fld>
            <a:endParaRPr lang="en-US" altLang="en-US" sz="1200">
              <a:latin typeface="Times" panose="02020603050405020304" pitchFamily="18" charset="0"/>
            </a:endParaRPr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E93E6900-A92D-4B75-8CC2-FE72EC671BF2}" type="slidenum">
              <a:rPr lang="en-US" altLang="en-US" sz="1200">
                <a:latin typeface="Times" panose="02020603050405020304" pitchFamily="18" charset="0"/>
              </a:rPr>
              <a:pPr algn="r"/>
              <a:t>12</a:t>
            </a:fld>
            <a:endParaRPr lang="en-US" altLang="en-US" sz="1200">
              <a:latin typeface="Times" panose="02020603050405020304" pitchFamily="18" charset="0"/>
            </a:endParaRPr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863544FF-0B8F-44F8-ABD9-DF407AAECFF6}" type="slidenum">
              <a:rPr lang="en-US" altLang="en-US" sz="1200">
                <a:latin typeface="Times" panose="02020603050405020304" pitchFamily="18" charset="0"/>
              </a:rPr>
              <a:pPr algn="r"/>
              <a:t>13</a:t>
            </a:fld>
            <a:endParaRPr lang="en-US" altLang="en-US" sz="1200">
              <a:latin typeface="Times" panose="02020603050405020304" pitchFamily="18" charset="0"/>
            </a:endParaRPr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BB66689E-A28B-421C-A62C-F295F27FD14B}" type="slidenum">
              <a:rPr lang="en-US" altLang="en-US" sz="1200">
                <a:latin typeface="Times" panose="02020603050405020304" pitchFamily="18" charset="0"/>
              </a:rPr>
              <a:pPr algn="r"/>
              <a:t>14</a:t>
            </a:fld>
            <a:endParaRPr lang="en-US" altLang="en-US" sz="1200">
              <a:latin typeface="Times" panose="02020603050405020304" pitchFamily="18" charset="0"/>
            </a:endParaRPr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38C67996-DA8C-41D5-966C-5777396EC234}" type="slidenum">
              <a:rPr lang="en-US" altLang="en-US" sz="1200">
                <a:latin typeface="Times" panose="02020603050405020304" pitchFamily="18" charset="0"/>
              </a:rPr>
              <a:pPr algn="r"/>
              <a:t>15</a:t>
            </a:fld>
            <a:endParaRPr lang="en-US" altLang="en-US" sz="1200">
              <a:latin typeface="Times" panose="02020603050405020304" pitchFamily="18" charset="0"/>
            </a:endParaRPr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C6CAC3A5-5C05-4B9D-8DA0-E6C96C7A4980}" type="slidenum">
              <a:rPr lang="en-US" altLang="en-US" sz="1200">
                <a:latin typeface="Times" panose="02020603050405020304" pitchFamily="18" charset="0"/>
              </a:rPr>
              <a:pPr algn="r"/>
              <a:t>16</a:t>
            </a:fld>
            <a:endParaRPr lang="en-US" altLang="en-US" sz="1200">
              <a:latin typeface="Times" panose="02020603050405020304" pitchFamily="18" charset="0"/>
            </a:endParaRPr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Oxidation refers to the loss of electrons to any electron acceptor, not just to oxygen.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Uses exergonic flow of electrons through ETC to pump H+ across membrane.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DE007A8F-954C-48D3-91EB-898BA3AC93B9}" type="slidenum">
              <a:rPr lang="en-US" altLang="en-US" sz="1200">
                <a:latin typeface="Times" panose="02020603050405020304" pitchFamily="18" charset="0"/>
              </a:rPr>
              <a:pPr algn="r"/>
              <a:t>17</a:t>
            </a:fld>
            <a:endParaRPr lang="en-US" altLang="en-US" sz="1200">
              <a:latin typeface="Times" panose="02020603050405020304" pitchFamily="18" charset="0"/>
            </a:endParaRPr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69863" indent="-169863" eaLnBrk="1" hangingPunct="1">
              <a:buFont typeface="Wingdings" panose="05000000000000000000" pitchFamily="2" charset="2"/>
              <a:buChar char="§"/>
            </a:pPr>
            <a:r>
              <a:rPr lang="en-US" altLang="en-US" smtClean="0">
                <a:latin typeface="Arial" panose="020B0604020202020204" pitchFamily="34" charset="0"/>
              </a:rPr>
              <a:t>Pumping H+ across membrane … what is energy to fuel that?</a:t>
            </a:r>
          </a:p>
          <a:p>
            <a:pPr marL="169863" indent="-169863" eaLnBrk="1" hangingPunct="1">
              <a:buFont typeface="Wingdings" panose="05000000000000000000" pitchFamily="2" charset="2"/>
              <a:buChar char="§"/>
            </a:pPr>
            <a:r>
              <a:rPr lang="en-US" altLang="en-US" smtClean="0">
                <a:latin typeface="Arial" panose="020B0604020202020204" pitchFamily="34" charset="0"/>
              </a:rPr>
              <a:t>Can’t be ATP!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that would cost you what you want to make!  </a:t>
            </a:r>
          </a:p>
          <a:p>
            <a:pPr marL="625475" lvl="1" indent="-168275" eaLnBrk="1" hangingPunct="1"/>
            <a:r>
              <a:rPr lang="en-US" altLang="en-US" smtClean="0">
                <a:latin typeface="Arial" panose="020B0604020202020204" pitchFamily="34" charset="0"/>
              </a:rPr>
              <a:t>Its like cutting off your leg to buy a new pair of shoes. :-(</a:t>
            </a:r>
          </a:p>
          <a:p>
            <a:pPr marL="169863" indent="-169863" eaLnBrk="1" hangingPunct="1">
              <a:buFont typeface="Wingdings" panose="05000000000000000000" pitchFamily="2" charset="2"/>
              <a:buChar char="§"/>
            </a:pPr>
            <a:r>
              <a:rPr lang="en-US" altLang="en-US" smtClean="0">
                <a:latin typeface="Arial" panose="020B0604020202020204" pitchFamily="34" charset="0"/>
              </a:rPr>
              <a:t>Flow of electrons powers pumping of H</a:t>
            </a:r>
            <a:r>
              <a:rPr lang="en-US" altLang="en-US" baseline="30000" smtClean="0">
                <a:latin typeface="Arial" panose="020B0604020202020204" pitchFamily="34" charset="0"/>
              </a:rPr>
              <a:t>+</a:t>
            </a:r>
          </a:p>
          <a:p>
            <a:pPr marL="169863" indent="-169863" eaLnBrk="1" hangingPunct="1">
              <a:buFont typeface="Wingdings" panose="05000000000000000000" pitchFamily="2" charset="2"/>
              <a:buChar char="§"/>
            </a:pPr>
            <a:endParaRPr lang="en-US" altLang="en-US" baseline="30000" smtClean="0">
              <a:latin typeface="Arial" panose="020B0604020202020204" pitchFamily="34" charset="0"/>
            </a:endParaRPr>
          </a:p>
          <a:p>
            <a:pPr marL="169863" indent="-169863" algn="ctr" eaLnBrk="1" hangingPunct="1"/>
            <a:r>
              <a:rPr lang="en-US" altLang="en-US" smtClean="0">
                <a:latin typeface="Arial" panose="020B0604020202020204" pitchFamily="34" charset="0"/>
              </a:rPr>
              <a:t>O</a:t>
            </a:r>
            <a:r>
              <a:rPr lang="en-US" altLang="en-US" baseline="-25000" smtClean="0">
                <a:latin typeface="Arial" panose="020B0604020202020204" pitchFamily="34" charset="0"/>
              </a:rPr>
              <a:t>2</a:t>
            </a:r>
            <a:r>
              <a:rPr lang="en-US" altLang="en-US" smtClean="0">
                <a:latin typeface="Arial" panose="020B0604020202020204" pitchFamily="34" charset="0"/>
              </a:rPr>
              <a:t> is 2 oxygen atoms both looking for electrons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9177427B-8EAA-4A55-A28B-55DE5DBF2DDB}" type="slidenum">
              <a:rPr lang="en-US" altLang="en-US" sz="1200">
                <a:latin typeface="Times" panose="02020603050405020304" pitchFamily="18" charset="0"/>
              </a:rPr>
              <a:pPr algn="r"/>
              <a:t>18</a:t>
            </a:fld>
            <a:endParaRPr lang="en-US" altLang="en-US" sz="1200">
              <a:latin typeface="Times" panose="02020603050405020304" pitchFamily="18" charset="0"/>
            </a:endParaRPr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Electrons move from molecule to molecule until they combine with O &amp; H ions to form H</a:t>
            </a:r>
            <a:r>
              <a:rPr lang="en-US" altLang="en-US" baseline="-25000" smtClean="0">
                <a:latin typeface="Arial" panose="020B0604020202020204" pitchFamily="34" charset="0"/>
              </a:rPr>
              <a:t>2</a:t>
            </a:r>
            <a:r>
              <a:rPr lang="en-US" altLang="en-US" smtClean="0">
                <a:latin typeface="Arial" panose="020B0604020202020204" pitchFamily="34" charset="0"/>
              </a:rPr>
              <a:t>O</a:t>
            </a: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It’s like pumping water behind a dam -- if released, it can do work </a:t>
            </a: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8CDCB052-6504-41AB-863A-1578FEE05CAC}" type="slidenum">
              <a:rPr lang="en-US" altLang="en-US" sz="1200">
                <a:latin typeface="Times" panose="02020603050405020304" pitchFamily="18" charset="0"/>
              </a:rPr>
              <a:pPr algn="r"/>
              <a:t>19</a:t>
            </a:fld>
            <a:endParaRPr lang="en-US" altLang="en-US" sz="1200">
              <a:latin typeface="Times" panose="02020603050405020304" pitchFamily="18" charset="0"/>
            </a:endParaRPr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A1333FB0-B17E-4FE6-8A46-1DD2351BD8FC}" type="slidenum">
              <a:rPr lang="en-US" altLang="en-US" sz="1200">
                <a:latin typeface="Times" panose="02020603050405020304" pitchFamily="18" charset="0"/>
              </a:rPr>
              <a:pPr algn="r"/>
              <a:t>2</a:t>
            </a:fld>
            <a:endParaRPr lang="en-US" altLang="en-US" sz="1200">
              <a:latin typeface="Times" panose="02020603050405020304" pitchFamily="18" charset="0"/>
            </a:endParaRPr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Life on Earth first evolved </a:t>
            </a:r>
            <a:r>
              <a:rPr lang="en-US" altLang="en-US" u="sng" smtClean="0">
                <a:latin typeface="Arial" panose="020B0604020202020204" pitchFamily="34" charset="0"/>
              </a:rPr>
              <a:t>without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solidFill>
                  <a:schemeClr val="tx2"/>
                </a:solidFill>
                <a:latin typeface="Arial" panose="020B0604020202020204" pitchFamily="34" charset="0"/>
              </a:rPr>
              <a:t>free oxygen</a:t>
            </a:r>
            <a:r>
              <a:rPr lang="en-US" altLang="en-US" smtClean="0">
                <a:latin typeface="Arial" panose="020B0604020202020204" pitchFamily="34" charset="0"/>
              </a:rPr>
              <a:t> (O</a:t>
            </a:r>
            <a:r>
              <a:rPr lang="en-US" altLang="en-US" baseline="-25000" smtClean="0">
                <a:latin typeface="Arial" panose="020B0604020202020204" pitchFamily="34" charset="0"/>
              </a:rPr>
              <a:t>2</a:t>
            </a:r>
            <a:r>
              <a:rPr lang="en-US" altLang="en-US" smtClean="0">
                <a:latin typeface="Arial" panose="020B0604020202020204" pitchFamily="34" charset="0"/>
              </a:rPr>
              <a:t>) in atmosphere</a:t>
            </a:r>
          </a:p>
          <a:p>
            <a:pPr lvl="1" eaLnBrk="1" hangingPunct="1"/>
            <a:r>
              <a:rPr lang="en-US" altLang="en-US" smtClean="0">
                <a:latin typeface="Arial" panose="020B0604020202020204" pitchFamily="34" charset="0"/>
              </a:rPr>
              <a:t>energy had to be captured from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organic molecules in absence of O</a:t>
            </a:r>
            <a:r>
              <a:rPr lang="en-US" altLang="en-US" baseline="-25000" smtClean="0">
                <a:latin typeface="Arial" panose="020B0604020202020204" pitchFamily="34" charset="0"/>
              </a:rPr>
              <a:t>2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Organisms that evolved glycolysis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are ancestors of all modern life</a:t>
            </a:r>
          </a:p>
          <a:p>
            <a:pPr lvl="1" eaLnBrk="1" hangingPunct="1"/>
            <a:r>
              <a:rPr lang="en-US" altLang="en-US" u="sng" smtClean="0">
                <a:latin typeface="Arial" panose="020B0604020202020204" pitchFamily="34" charset="0"/>
              </a:rPr>
              <a:t>all</a:t>
            </a:r>
            <a:r>
              <a:rPr lang="en-US" altLang="en-US" smtClean="0">
                <a:latin typeface="Arial" panose="020B0604020202020204" pitchFamily="34" charset="0"/>
              </a:rPr>
              <a:t> organisms still utilize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glycolysis</a:t>
            </a: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8563008F-0FA6-4B80-BC78-5E07D62DFD71}" type="slidenum">
              <a:rPr lang="en-US" altLang="en-US" sz="1200">
                <a:latin typeface="Times" panose="02020603050405020304" pitchFamily="18" charset="0"/>
              </a:rPr>
              <a:pPr algn="r"/>
              <a:t>20</a:t>
            </a:fld>
            <a:endParaRPr lang="en-US" altLang="en-US" sz="1200">
              <a:latin typeface="Times" panose="02020603050405020304" pitchFamily="18" charset="0"/>
            </a:endParaRPr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B6B633CC-7B4F-4524-9C11-DAC2763CDD53}" type="slidenum">
              <a:rPr lang="en-US" altLang="en-US" sz="1200">
                <a:latin typeface="Times" panose="02020603050405020304" pitchFamily="18" charset="0"/>
              </a:rPr>
              <a:pPr algn="r"/>
              <a:t>21</a:t>
            </a:fld>
            <a:endParaRPr lang="en-US" altLang="en-US" sz="1200">
              <a:latin typeface="Times" panose="02020603050405020304" pitchFamily="18" charset="0"/>
            </a:endParaRPr>
          </a:p>
        </p:txBody>
      </p:sp>
      <p:sp>
        <p:nvSpPr>
          <p:cNvPr id="7577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59527405-CAF9-4544-B617-1C367800D240}" type="slidenum">
              <a:rPr lang="en-US" altLang="en-US" sz="1200">
                <a:latin typeface="Times" panose="02020603050405020304" pitchFamily="18" charset="0"/>
              </a:rPr>
              <a:pPr algn="r"/>
              <a:t>22</a:t>
            </a:fld>
            <a:endParaRPr lang="en-US" altLang="en-US" sz="1200">
              <a:latin typeface="Times" panose="02020603050405020304" pitchFamily="18" charset="0"/>
            </a:endParaRPr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Where did the glucose come from?</a:t>
            </a:r>
          </a:p>
          <a:p>
            <a:pPr lvl="1" eaLnBrk="1" hangingPunct="1"/>
            <a:r>
              <a:rPr lang="en-US" altLang="en-US" smtClean="0">
                <a:latin typeface="Arial" panose="020B0604020202020204" pitchFamily="34" charset="0"/>
              </a:rPr>
              <a:t>from food eaten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Where did the O</a:t>
            </a:r>
            <a:r>
              <a:rPr lang="en-US" altLang="en-US" baseline="-25000" smtClean="0">
                <a:latin typeface="Arial" panose="020B0604020202020204" pitchFamily="34" charset="0"/>
              </a:rPr>
              <a:t>2</a:t>
            </a:r>
            <a:r>
              <a:rPr lang="en-US" altLang="en-US" smtClean="0">
                <a:latin typeface="Arial" panose="020B0604020202020204" pitchFamily="34" charset="0"/>
              </a:rPr>
              <a:t> come from?</a:t>
            </a:r>
          </a:p>
          <a:p>
            <a:pPr lvl="1" eaLnBrk="1" hangingPunct="1"/>
            <a:r>
              <a:rPr lang="en-US" altLang="en-US" smtClean="0">
                <a:latin typeface="Arial" panose="020B0604020202020204" pitchFamily="34" charset="0"/>
              </a:rPr>
              <a:t>breathed in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Where did the CO</a:t>
            </a:r>
            <a:r>
              <a:rPr lang="en-US" altLang="en-US" baseline="-25000" smtClean="0">
                <a:latin typeface="Arial" panose="020B0604020202020204" pitchFamily="34" charset="0"/>
              </a:rPr>
              <a:t>2</a:t>
            </a:r>
            <a:r>
              <a:rPr lang="en-US" altLang="en-US" smtClean="0">
                <a:latin typeface="Arial" panose="020B0604020202020204" pitchFamily="34" charset="0"/>
              </a:rPr>
              <a:t> come from?</a:t>
            </a:r>
          </a:p>
          <a:p>
            <a:pPr lvl="1" eaLnBrk="1" hangingPunct="1"/>
            <a:r>
              <a:rPr lang="en-US" altLang="en-US" smtClean="0">
                <a:latin typeface="Arial" panose="020B0604020202020204" pitchFamily="34" charset="0"/>
              </a:rPr>
              <a:t>oxidized carbons cleaved off of the sugars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Where did the H</a:t>
            </a:r>
            <a:r>
              <a:rPr lang="en-US" altLang="en-US" baseline="-25000" smtClean="0">
                <a:latin typeface="Arial" panose="020B0604020202020204" pitchFamily="34" charset="0"/>
              </a:rPr>
              <a:t>2</a:t>
            </a:r>
            <a:r>
              <a:rPr lang="en-US" altLang="en-US" smtClean="0">
                <a:latin typeface="Arial" panose="020B0604020202020204" pitchFamily="34" charset="0"/>
              </a:rPr>
              <a:t>O come from?</a:t>
            </a:r>
          </a:p>
          <a:p>
            <a:pPr lvl="1" eaLnBrk="1" hangingPunct="1"/>
            <a:r>
              <a:rPr lang="en-US" altLang="en-US" smtClean="0">
                <a:latin typeface="Arial" panose="020B0604020202020204" pitchFamily="34" charset="0"/>
              </a:rPr>
              <a:t>from O2 after it accepts electrons in ETC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Where did the ATP come from?</a:t>
            </a:r>
          </a:p>
          <a:p>
            <a:pPr lvl="1" eaLnBrk="1" hangingPunct="1"/>
            <a:r>
              <a:rPr lang="en-US" altLang="en-US" smtClean="0">
                <a:latin typeface="Arial" panose="020B0604020202020204" pitchFamily="34" charset="0"/>
              </a:rPr>
              <a:t>mostly from ETC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What else is produced that is not listed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in this equation?</a:t>
            </a:r>
          </a:p>
          <a:p>
            <a:pPr lvl="1" eaLnBrk="1" hangingPunct="1"/>
            <a:r>
              <a:rPr lang="en-US" altLang="en-US" smtClean="0">
                <a:latin typeface="Arial" panose="020B0604020202020204" pitchFamily="34" charset="0"/>
              </a:rPr>
              <a:t>NAD, FAD, heat!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240D71D6-F701-403A-ACA3-6FC6C930B0C1}" type="slidenum">
              <a:rPr lang="en-US" altLang="en-US" sz="1200">
                <a:latin typeface="Times" panose="02020603050405020304" pitchFamily="18" charset="0"/>
              </a:rPr>
              <a:pPr algn="r"/>
              <a:t>23</a:t>
            </a:fld>
            <a:endParaRPr lang="en-US" altLang="en-US" sz="1200">
              <a:latin typeface="Times" panose="02020603050405020304" pitchFamily="18" charset="0"/>
            </a:endParaRPr>
          </a:p>
        </p:txBody>
      </p:sp>
      <p:sp>
        <p:nvSpPr>
          <p:cNvPr id="7987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What if you have a chemical that punches holes in the inner mitochondrial membrane?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20B1F121-6E28-49AD-9C0E-A89897101206}" type="slidenum">
              <a:rPr lang="en-US" altLang="en-US" sz="1200">
                <a:latin typeface="Times" panose="02020603050405020304" pitchFamily="18" charset="0"/>
              </a:rPr>
              <a:pPr algn="r"/>
              <a:t>3</a:t>
            </a:fld>
            <a:endParaRPr lang="en-US" altLang="en-US" sz="1200">
              <a:latin typeface="Times" panose="02020603050405020304" pitchFamily="18" charset="0"/>
            </a:endParaRPr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tabLst>
                <a:tab pos="234950" algn="l"/>
              </a:tabLst>
            </a:pPr>
            <a:r>
              <a:rPr lang="en-US" altLang="en-US" smtClean="0">
                <a:latin typeface="Arial" panose="020B0604020202020204" pitchFamily="34" charset="0"/>
              </a:rPr>
              <a:t>Glucose is a stable molecule it needs an activation energy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to break it apart.</a:t>
            </a:r>
          </a:p>
          <a:p>
            <a:pPr eaLnBrk="1" hangingPunct="1">
              <a:tabLst>
                <a:tab pos="234950" algn="l"/>
              </a:tabLst>
            </a:pPr>
            <a:r>
              <a:rPr lang="en-US" altLang="en-US" smtClean="0">
                <a:latin typeface="Arial" panose="020B0604020202020204" pitchFamily="34" charset="0"/>
              </a:rPr>
              <a:t>	phosphorylate it = Pi comes from ATP.</a:t>
            </a:r>
          </a:p>
          <a:p>
            <a:pPr eaLnBrk="1" hangingPunct="1">
              <a:tabLst>
                <a:tab pos="234950" algn="l"/>
              </a:tabLst>
            </a:pPr>
            <a:r>
              <a:rPr lang="en-US" altLang="en-US" smtClean="0">
                <a:latin typeface="Arial" panose="020B0604020202020204" pitchFamily="34" charset="0"/>
              </a:rPr>
              <a:t>	make NADH &amp; put it in the bank for later.</a:t>
            </a:r>
          </a:p>
          <a:p>
            <a:pPr eaLnBrk="1" hangingPunct="1">
              <a:tabLst>
                <a:tab pos="234950" algn="l"/>
              </a:tabLst>
            </a:pPr>
            <a:endParaRPr lang="en-US" altLang="en-US" smtClean="0">
              <a:latin typeface="Arial" panose="020B0604020202020204" pitchFamily="34" charset="0"/>
            </a:endParaRPr>
          </a:p>
          <a:p>
            <a:pPr>
              <a:tabLst>
                <a:tab pos="234950" algn="l"/>
              </a:tabLst>
            </a:pPr>
            <a:r>
              <a:rPr lang="en-US" altLang="en-US" sz="2600" b="1" smtClean="0">
                <a:solidFill>
                  <a:srgbClr val="0F116A"/>
                </a:solidFill>
                <a:latin typeface="Arial" panose="020B0604020202020204" pitchFamily="34" charset="0"/>
              </a:rPr>
              <a:t>P is transferred from PEP to ADP</a:t>
            </a:r>
          </a:p>
          <a:p>
            <a:pPr marL="339725" lvl="1" indent="-225425">
              <a:buClr>
                <a:schemeClr val="hlink"/>
              </a:buClr>
              <a:tabLst>
                <a:tab pos="234950" algn="l"/>
              </a:tabLst>
            </a:pPr>
            <a:r>
              <a:rPr lang="en-US" altLang="en-US" sz="2600" b="1" smtClean="0">
                <a:solidFill>
                  <a:schemeClr val="tx2"/>
                </a:solidFill>
                <a:latin typeface="Arial" panose="020B0604020202020204" pitchFamily="34" charset="0"/>
              </a:rPr>
              <a:t>kinase enzyme</a:t>
            </a:r>
            <a:endParaRPr lang="en-US" altLang="en-US" sz="2600" b="1" smtClean="0">
              <a:solidFill>
                <a:srgbClr val="0F116A"/>
              </a:solidFill>
              <a:latin typeface="Arial" panose="020B0604020202020204" pitchFamily="34" charset="0"/>
            </a:endParaRPr>
          </a:p>
          <a:p>
            <a:pPr marL="339725" lvl="1" indent="-225425">
              <a:buClr>
                <a:schemeClr val="hlink"/>
              </a:buClr>
              <a:tabLst>
                <a:tab pos="234950" algn="l"/>
              </a:tabLst>
            </a:pPr>
            <a:r>
              <a:rPr lang="en-US" altLang="en-US" sz="2600" b="1" smtClean="0">
                <a:solidFill>
                  <a:srgbClr val="0F116A"/>
                </a:solidFill>
                <a:latin typeface="Arial" panose="020B0604020202020204" pitchFamily="34" charset="0"/>
              </a:rPr>
              <a:t>ADP </a:t>
            </a:r>
            <a:r>
              <a:rPr lang="en-US" altLang="en-US" sz="3000" b="1" smtClean="0">
                <a:solidFill>
                  <a:srgbClr val="0F116A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600" b="1" smtClean="0">
                <a:solidFill>
                  <a:srgbClr val="0F116A"/>
                </a:solidFill>
                <a:latin typeface="Arial" panose="020B0604020202020204" pitchFamily="34" charset="0"/>
              </a:rPr>
              <a:t> ATP</a:t>
            </a:r>
          </a:p>
          <a:p>
            <a:pPr eaLnBrk="1" hangingPunct="1">
              <a:tabLst>
                <a:tab pos="234950" algn="l"/>
              </a:tabLst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0E01CC06-A542-4214-95C1-1028E9F75D1A}" type="slidenum">
              <a:rPr lang="en-US" altLang="en-US" sz="1200">
                <a:latin typeface="Times" panose="02020603050405020304" pitchFamily="18" charset="0"/>
              </a:rPr>
              <a:pPr algn="r"/>
              <a:t>4</a:t>
            </a:fld>
            <a:endParaRPr lang="en-US" altLang="en-US" sz="1200">
              <a:latin typeface="Times" panose="02020603050405020304" pitchFamily="18" charset="0"/>
            </a:endParaRPr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8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79831975-DAD4-4AE6-9635-4082F211C908}" type="slidenum">
              <a:rPr lang="en-US" altLang="en-US" sz="1200">
                <a:latin typeface="Times" panose="02020603050405020304" pitchFamily="18" charset="0"/>
              </a:rPr>
              <a:pPr algn="r"/>
              <a:t>5</a:t>
            </a:fld>
            <a:endParaRPr lang="en-US" altLang="en-US" sz="1200">
              <a:latin typeface="Times" panose="02020603050405020304" pitchFamily="18" charset="0"/>
            </a:endParaRPr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Count the carbons!!</a:t>
            </a: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Lactic acid is not a dead end like ethanol. Once you have O</a:t>
            </a:r>
            <a:r>
              <a:rPr lang="en-US" altLang="en-US" baseline="-25000" smtClean="0">
                <a:latin typeface="Arial" panose="020B0604020202020204" pitchFamily="34" charset="0"/>
              </a:rPr>
              <a:t>2</a:t>
            </a:r>
            <a:r>
              <a:rPr lang="en-US" altLang="en-US" smtClean="0">
                <a:latin typeface="Arial" panose="020B0604020202020204" pitchFamily="34" charset="0"/>
              </a:rPr>
              <a:t> again, lactate is converted back to pyruvate by the liver and fed to the Kreb’s cycle.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035E7595-ACFB-4C65-AE49-1E48A140DC00}" type="slidenum">
              <a:rPr lang="en-US" altLang="en-US" sz="1200">
                <a:latin typeface="Times" panose="02020603050405020304" pitchFamily="18" charset="0"/>
              </a:rPr>
              <a:pPr algn="r"/>
              <a:t>6</a:t>
            </a:fld>
            <a:endParaRPr lang="en-US" altLang="en-US" sz="1200">
              <a:latin typeface="Times" panose="02020603050405020304" pitchFamily="18" charset="0"/>
            </a:endParaRPr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8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99ECDBBF-1C21-46E6-9F5A-760CE33B9F0C}" type="slidenum">
              <a:rPr lang="en-US" altLang="en-US" sz="1200">
                <a:latin typeface="Times" panose="02020603050405020304" pitchFamily="18" charset="0"/>
              </a:rPr>
              <a:pPr algn="r"/>
              <a:t>7</a:t>
            </a:fld>
            <a:endParaRPr lang="en-US" altLang="en-US" sz="1200">
              <a:latin typeface="Times" panose="02020603050405020304" pitchFamily="18" charset="0"/>
            </a:endParaRPr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tabLst>
                <a:tab pos="454025" algn="l"/>
              </a:tabLst>
            </a:pPr>
            <a:r>
              <a:rPr lang="en-US" altLang="en-US" smtClean="0">
                <a:latin typeface="Arial" panose="020B0604020202020204" pitchFamily="34" charset="0"/>
              </a:rPr>
              <a:t>Release CO</a:t>
            </a:r>
            <a:r>
              <a:rPr lang="en-US" altLang="en-US" baseline="-25000" smtClean="0">
                <a:latin typeface="Arial" panose="020B0604020202020204" pitchFamily="34" charset="0"/>
              </a:rPr>
              <a:t>2</a:t>
            </a:r>
            <a:r>
              <a:rPr lang="en-US" altLang="en-US" smtClean="0">
                <a:latin typeface="Arial" panose="020B0604020202020204" pitchFamily="34" charset="0"/>
              </a:rPr>
              <a:t> because completely oxidized…already released all energy it can release … no longer valuable to cell….</a:t>
            </a:r>
          </a:p>
          <a:p>
            <a:pPr eaLnBrk="1" hangingPunct="1">
              <a:tabLst>
                <a:tab pos="454025" algn="l"/>
              </a:tabLst>
            </a:pPr>
            <a:endParaRPr lang="en-US" altLang="en-US" smtClean="0">
              <a:latin typeface="Arial" panose="020B0604020202020204" pitchFamily="34" charset="0"/>
            </a:endParaRPr>
          </a:p>
          <a:p>
            <a:pPr eaLnBrk="1" hangingPunct="1">
              <a:tabLst>
                <a:tab pos="454025" algn="l"/>
              </a:tabLst>
            </a:pPr>
            <a:r>
              <a:rPr lang="en-US" altLang="en-US" smtClean="0">
                <a:latin typeface="Arial" panose="020B0604020202020204" pitchFamily="34" charset="0"/>
              </a:rPr>
              <a:t>Because what’s the point?</a:t>
            </a:r>
          </a:p>
          <a:p>
            <a:pPr eaLnBrk="1" hangingPunct="1">
              <a:tabLst>
                <a:tab pos="454025" algn="l"/>
              </a:tabLst>
            </a:pPr>
            <a:r>
              <a:rPr lang="en-US" altLang="en-US" smtClean="0">
                <a:latin typeface="Arial" panose="020B0604020202020204" pitchFamily="34" charset="0"/>
              </a:rPr>
              <a:t>	The Point is to make ATP!!!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BE47B46B-119B-40BE-AF59-413A83850ACF}" type="slidenum">
              <a:rPr lang="en-US" altLang="en-US" sz="1200">
                <a:latin typeface="Times" panose="02020603050405020304" pitchFamily="18" charset="0"/>
              </a:rPr>
              <a:pPr algn="r"/>
              <a:t>8</a:t>
            </a:fld>
            <a:endParaRPr lang="en-US" altLang="en-US" sz="1200">
              <a:latin typeface="Times" panose="02020603050405020304" pitchFamily="18" charset="0"/>
            </a:endParaRPr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B58AFA9D-F86E-4890-AE1B-486CB8C82812}" type="slidenum">
              <a:rPr lang="en-US" altLang="en-US" sz="1200">
                <a:latin typeface="Times" panose="02020603050405020304" pitchFamily="18" charset="0"/>
              </a:rPr>
              <a:pPr algn="r"/>
              <a:t>9</a:t>
            </a:fld>
            <a:endParaRPr lang="en-US" altLang="en-US" sz="1200">
              <a:latin typeface="Times" panose="02020603050405020304" pitchFamily="18" charset="0"/>
            </a:endParaRPr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3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0F116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mtClean="0">
              <a:latin typeface="Times" panose="02020603050405020304" pitchFamily="18" charset="0"/>
            </a:endParaRPr>
          </a:p>
        </p:txBody>
      </p:sp>
      <p:sp>
        <p:nvSpPr>
          <p:cNvPr id="5" name="Rectangle 74"/>
          <p:cNvSpPr>
            <a:spLocks noChangeArrowheads="1"/>
          </p:cNvSpPr>
          <p:nvPr/>
        </p:nvSpPr>
        <p:spPr bwMode="auto">
          <a:xfrm>
            <a:off x="0" y="228600"/>
            <a:ext cx="91440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mtClean="0"/>
          </a:p>
        </p:txBody>
      </p:sp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381000" y="1524000"/>
            <a:ext cx="6324600" cy="2590800"/>
            <a:chOff x="240" y="960"/>
            <a:chExt cx="3984" cy="1632"/>
          </a:xfrm>
        </p:grpSpPr>
        <p:sp>
          <p:nvSpPr>
            <p:cNvPr id="7" name="Line 75"/>
            <p:cNvSpPr>
              <a:spLocks noChangeShapeType="1"/>
            </p:cNvSpPr>
            <p:nvPr userDrawn="1"/>
          </p:nvSpPr>
          <p:spPr bwMode="auto">
            <a:xfrm>
              <a:off x="240" y="1152"/>
              <a:ext cx="3984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76"/>
            <p:cNvSpPr>
              <a:spLocks noChangeShapeType="1"/>
            </p:cNvSpPr>
            <p:nvPr userDrawn="1"/>
          </p:nvSpPr>
          <p:spPr bwMode="auto">
            <a:xfrm>
              <a:off x="384" y="960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77"/>
            <p:cNvSpPr>
              <a:spLocks noChangeArrowheads="1"/>
            </p:cNvSpPr>
            <p:nvPr userDrawn="1"/>
          </p:nvSpPr>
          <p:spPr bwMode="auto">
            <a:xfrm>
              <a:off x="336" y="1104"/>
              <a:ext cx="96" cy="9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</p:grpSp>
      <p:grpSp>
        <p:nvGrpSpPr>
          <p:cNvPr id="10" name="Group 79"/>
          <p:cNvGrpSpPr>
            <a:grpSpLocks/>
          </p:cNvGrpSpPr>
          <p:nvPr/>
        </p:nvGrpSpPr>
        <p:grpSpPr bwMode="auto">
          <a:xfrm rot="10800000">
            <a:off x="2286000" y="2819400"/>
            <a:ext cx="6324600" cy="2590800"/>
            <a:chOff x="240" y="960"/>
            <a:chExt cx="3984" cy="1632"/>
          </a:xfrm>
        </p:grpSpPr>
        <p:sp>
          <p:nvSpPr>
            <p:cNvPr id="11" name="Line 80"/>
            <p:cNvSpPr>
              <a:spLocks noChangeShapeType="1"/>
            </p:cNvSpPr>
            <p:nvPr userDrawn="1"/>
          </p:nvSpPr>
          <p:spPr bwMode="auto">
            <a:xfrm>
              <a:off x="241" y="1152"/>
              <a:ext cx="3984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81"/>
            <p:cNvSpPr>
              <a:spLocks noChangeShapeType="1"/>
            </p:cNvSpPr>
            <p:nvPr userDrawn="1"/>
          </p:nvSpPr>
          <p:spPr bwMode="auto">
            <a:xfrm>
              <a:off x="384" y="960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82"/>
            <p:cNvSpPr>
              <a:spLocks noChangeArrowheads="1"/>
            </p:cNvSpPr>
            <p:nvPr userDrawn="1"/>
          </p:nvSpPr>
          <p:spPr bwMode="auto">
            <a:xfrm>
              <a:off x="336" y="1104"/>
              <a:ext cx="96" cy="9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en-US" altLang="en-US" smtClean="0"/>
            </a:p>
          </p:txBody>
        </p:sp>
      </p:grpSp>
      <p:sp>
        <p:nvSpPr>
          <p:cNvPr id="14" name="Text Box 83"/>
          <p:cNvSpPr txBox="1">
            <a:spLocks noChangeArrowheads="1"/>
          </p:cNvSpPr>
          <p:nvPr/>
        </p:nvSpPr>
        <p:spPr bwMode="auto">
          <a:xfrm>
            <a:off x="228600" y="6384925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smtClean="0"/>
              <a:t>AP Biology</a:t>
            </a:r>
            <a:endParaRPr lang="en-US" smtClean="0">
              <a:latin typeface="Times" charset="0"/>
            </a:endParaRP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239000" cy="9144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2005-2006</a:t>
            </a:r>
            <a:endParaRPr lang="en-US" b="0"/>
          </a:p>
        </p:txBody>
      </p:sp>
      <p:sp>
        <p:nvSpPr>
          <p:cNvPr id="16" name="Rectangle 70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6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595C41-0315-44EF-A955-B66F46B2C2C7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hlin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2005-2006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43321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685800"/>
            <a:ext cx="200025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85800"/>
            <a:ext cx="584835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B0F216-2838-47C0-AF20-763E46D36CCF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hlin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2005-2006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02162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105C1-B323-4D6C-B5F7-76C5D22722F9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hlin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2005-2006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69769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758100-206B-426D-B846-F27F003B8C62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hlin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2005-2006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81100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8FFF7E-5D13-4D97-ABE5-F61B2ACA2856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hlin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2005-2006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95353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A8BF44-BB86-4694-B12E-048D297F1083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hlink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2005-2006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82920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D06E3B-272B-406E-BE98-A21BB0ADA65D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hlin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2005-2006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154485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B46023-B357-4B48-8F6A-55E2639BA19D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hlink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2005-2006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86805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8E8BAF-915B-4B0D-B590-592DF9043B46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hlin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2005-2006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411151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0367C9-104D-4E65-8F06-F06161EA146D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hlin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2005-2006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87109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858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3716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2400" y="6492875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1" smtClean="0"/>
            </a:lvl1pPr>
          </a:lstStyle>
          <a:p>
            <a:pPr>
              <a:defRPr/>
            </a:pPr>
            <a:fld id="{40D363E8-D615-4A26-B37B-E17A64F59032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hlink"/>
              </a:solidFill>
            </a:endParaRPr>
          </a:p>
        </p:txBody>
      </p:sp>
      <p:sp>
        <p:nvSpPr>
          <p:cNvPr id="1029" name="Line 75"/>
          <p:cNvSpPr>
            <a:spLocks noChangeShapeType="1"/>
          </p:cNvSpPr>
          <p:nvPr/>
        </p:nvSpPr>
        <p:spPr bwMode="auto">
          <a:xfrm>
            <a:off x="381000" y="1219200"/>
            <a:ext cx="63246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76"/>
          <p:cNvSpPr>
            <a:spLocks noChangeShapeType="1"/>
          </p:cNvSpPr>
          <p:nvPr/>
        </p:nvSpPr>
        <p:spPr bwMode="auto">
          <a:xfrm>
            <a:off x="609600" y="914400"/>
            <a:ext cx="0" cy="2590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Oval 77"/>
          <p:cNvSpPr>
            <a:spLocks noChangeArrowheads="1"/>
          </p:cNvSpPr>
          <p:nvPr/>
        </p:nvSpPr>
        <p:spPr bwMode="auto">
          <a:xfrm>
            <a:off x="533400" y="1143000"/>
            <a:ext cx="152400" cy="1524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mtClean="0"/>
          </a:p>
        </p:txBody>
      </p:sp>
      <p:sp>
        <p:nvSpPr>
          <p:cNvPr id="1032" name="Rectangle 78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0F116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mtClean="0">
              <a:latin typeface="Times" panose="02020603050405020304" pitchFamily="18" charset="0"/>
            </a:endParaRPr>
          </a:p>
        </p:txBody>
      </p:sp>
      <p:sp>
        <p:nvSpPr>
          <p:cNvPr id="1033" name="Rectangle 79"/>
          <p:cNvSpPr>
            <a:spLocks noChangeArrowheads="1"/>
          </p:cNvSpPr>
          <p:nvPr/>
        </p:nvSpPr>
        <p:spPr bwMode="auto">
          <a:xfrm>
            <a:off x="0" y="228600"/>
            <a:ext cx="91440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mtClean="0"/>
          </a:p>
        </p:txBody>
      </p:sp>
      <p:sp>
        <p:nvSpPr>
          <p:cNvPr id="3152" name="Rectangle 80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934200" y="6264275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2005-2006</a:t>
            </a:r>
          </a:p>
        </p:txBody>
      </p:sp>
      <p:sp>
        <p:nvSpPr>
          <p:cNvPr id="1035" name="Text Box 81"/>
          <p:cNvSpPr txBox="1">
            <a:spLocks noChangeArrowheads="1"/>
          </p:cNvSpPr>
          <p:nvPr/>
        </p:nvSpPr>
        <p:spPr bwMode="auto">
          <a:xfrm>
            <a:off x="228600" y="6384925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smtClean="0"/>
              <a:t>AP Biology</a:t>
            </a:r>
            <a:endParaRPr lang="en-US" smtClean="0">
              <a:latin typeface="Time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F116A"/>
        </a:buClr>
        <a:buSzPct val="120000"/>
        <a:buFont typeface="Wingdings" panose="05000000000000000000" pitchFamily="2" charset="2"/>
        <a:buChar char="§"/>
        <a:defRPr sz="3000" b="1">
          <a:solidFill>
            <a:srgbClr val="0F116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u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§"/>
        <a:defRPr sz="2400" b="1">
          <a:solidFill>
            <a:srgbClr val="0F116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0000"/>
        <a:buFont typeface="Wingdings" panose="05000000000000000000" pitchFamily="2" charset="2"/>
        <a:buChar char="w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514600"/>
            <a:ext cx="7239000" cy="22098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F116A"/>
                </a:solidFill>
              </a:rPr>
              <a:t>Chapter  9.</a:t>
            </a:r>
            <a:br>
              <a:rPr lang="en-US" altLang="en-US" smtClean="0">
                <a:solidFill>
                  <a:srgbClr val="0F116A"/>
                </a:solidFill>
              </a:rPr>
            </a:br>
            <a:r>
              <a:rPr lang="en-US" altLang="en-US" smtClean="0">
                <a:solidFill>
                  <a:srgbClr val="0F116A"/>
                </a:solidFill>
              </a:rPr>
              <a:t>	Cellular Respiration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	STAGE 1: Glycolysis</a:t>
            </a: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33400"/>
            <a:ext cx="208121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 why the Krebs cycle?</a:t>
            </a:r>
          </a:p>
        </p:txBody>
      </p:sp>
      <p:sp>
        <p:nvSpPr>
          <p:cNvPr id="522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the yield is only 2 ATP, then why?</a:t>
            </a:r>
          </a:p>
          <a:p>
            <a:pPr lvl="1" eaLnBrk="1" hangingPunct="1"/>
            <a:r>
              <a:rPr lang="en-US" altLang="en-US" smtClean="0"/>
              <a:t>value of NADH &amp; FADH</a:t>
            </a:r>
            <a:r>
              <a:rPr lang="en-US" altLang="en-US" baseline="-25000" smtClean="0"/>
              <a:t>2</a:t>
            </a:r>
            <a:endParaRPr lang="en-US" altLang="en-US" smtClean="0"/>
          </a:p>
          <a:p>
            <a:pPr lvl="2" eaLnBrk="1" hangingPunct="1"/>
            <a:r>
              <a:rPr lang="en-US" altLang="en-US" smtClean="0"/>
              <a:t>electron carriers</a:t>
            </a:r>
          </a:p>
          <a:p>
            <a:pPr lvl="2" eaLnBrk="1" hangingPunct="1"/>
            <a:r>
              <a:rPr lang="en-US" altLang="en-US" smtClean="0"/>
              <a:t>reduced molecules store energy!</a:t>
            </a:r>
          </a:p>
          <a:p>
            <a:pPr lvl="2" eaLnBrk="1" hangingPunct="1"/>
            <a:r>
              <a:rPr lang="en-US" altLang="en-US" smtClean="0"/>
              <a:t>to be used in the </a:t>
            </a:r>
            <a:r>
              <a:rPr lang="en-US" altLang="en-US" smtClean="0">
                <a:solidFill>
                  <a:schemeClr val="tx2"/>
                </a:solidFill>
              </a:rPr>
              <a:t>Electron Transport Chain</a:t>
            </a:r>
            <a:endParaRPr lang="en-US" altLang="en-US" smtClean="0"/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89"/>
          <a:stretch>
            <a:fillRect/>
          </a:stretch>
        </p:blipFill>
        <p:spPr bwMode="auto">
          <a:xfrm>
            <a:off x="2286000" y="3665538"/>
            <a:ext cx="4419600" cy="311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ATP accounting so far…</a:t>
            </a:r>
          </a:p>
        </p:txBody>
      </p:sp>
      <p:sp>
        <p:nvSpPr>
          <p:cNvPr id="542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8001000" cy="4419600"/>
          </a:xfrm>
        </p:spPr>
        <p:txBody>
          <a:bodyPr/>
          <a:lstStyle/>
          <a:p>
            <a:pPr eaLnBrk="1" hangingPunct="1"/>
            <a:r>
              <a:rPr lang="en-US" altLang="en-US" smtClean="0"/>
              <a:t>Glycolysis </a:t>
            </a:r>
            <a:r>
              <a:rPr lang="en-US" altLang="en-US" sz="3200" smtClean="0">
                <a:sym typeface="Symbol" panose="05050102010706020507" pitchFamily="18" charset="2"/>
              </a:rPr>
              <a:t>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rgbClr val="CC0000"/>
                </a:solidFill>
              </a:rPr>
              <a:t>2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rgbClr val="CC0000"/>
                </a:solidFill>
              </a:rPr>
              <a:t>ATP</a:t>
            </a:r>
          </a:p>
          <a:p>
            <a:pPr eaLnBrk="1" hangingPunct="1"/>
            <a:r>
              <a:rPr lang="en-US" altLang="en-US" smtClean="0"/>
              <a:t>Kreb’s cycle</a:t>
            </a:r>
            <a:r>
              <a:rPr lang="en-US" altLang="en-US" smtClean="0">
                <a:solidFill>
                  <a:srgbClr val="CC0000"/>
                </a:solidFill>
              </a:rPr>
              <a:t> </a:t>
            </a:r>
            <a:r>
              <a:rPr lang="en-US" altLang="en-US" sz="3200" smtClean="0">
                <a:sym typeface="Symbol" panose="05050102010706020507" pitchFamily="18" charset="2"/>
              </a:rPr>
              <a:t> </a:t>
            </a:r>
            <a:r>
              <a:rPr lang="en-US" altLang="en-US" smtClean="0">
                <a:solidFill>
                  <a:srgbClr val="CC0000"/>
                </a:solidFill>
              </a:rPr>
              <a:t>2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rgbClr val="CC0000"/>
                </a:solidFill>
              </a:rPr>
              <a:t>ATP</a:t>
            </a:r>
          </a:p>
          <a:p>
            <a:pPr eaLnBrk="1" hangingPunct="1"/>
            <a:endParaRPr lang="en-US" altLang="en-US" smtClean="0">
              <a:solidFill>
                <a:srgbClr val="CC0000"/>
              </a:solidFill>
            </a:endParaRPr>
          </a:p>
          <a:p>
            <a:pPr eaLnBrk="1" hangingPunct="1"/>
            <a:r>
              <a:rPr lang="en-US" altLang="en-US" smtClean="0"/>
              <a:t>Life takes a lot of energy to run, need to extract more energy than </a:t>
            </a:r>
            <a:r>
              <a:rPr lang="en-US" altLang="en-US" smtClean="0">
                <a:solidFill>
                  <a:srgbClr val="CC0000"/>
                </a:solidFill>
              </a:rPr>
              <a:t>4 ATP</a:t>
            </a:r>
            <a:r>
              <a:rPr lang="en-US" altLang="en-US" smtClean="0"/>
              <a:t>!</a:t>
            </a:r>
          </a:p>
          <a:p>
            <a:pPr eaLnBrk="1" hangingPunct="1"/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mtClean="0">
                <a:solidFill>
                  <a:srgbClr val="CC0000"/>
                </a:solidFill>
              </a:rPr>
              <a:t>	Why stop here…</a:t>
            </a:r>
            <a:endParaRPr lang="en-US" altLang="en-US" smtClean="0"/>
          </a:p>
        </p:txBody>
      </p:sp>
      <p:grpSp>
        <p:nvGrpSpPr>
          <p:cNvPr id="54276" name="Group 4"/>
          <p:cNvGrpSpPr>
            <a:grpSpLocks/>
          </p:cNvGrpSpPr>
          <p:nvPr/>
        </p:nvGrpSpPr>
        <p:grpSpPr bwMode="auto">
          <a:xfrm flipH="1">
            <a:off x="152400" y="5486400"/>
            <a:ext cx="2971800" cy="1295400"/>
            <a:chOff x="3888" y="3504"/>
            <a:chExt cx="1872" cy="816"/>
          </a:xfrm>
        </p:grpSpPr>
        <p:pic>
          <p:nvPicPr>
            <p:cNvPr id="54277" name="Picture 5" descr="penguin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7" y="3504"/>
              <a:ext cx="803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78" name="AutoShape 6"/>
            <p:cNvSpPr>
              <a:spLocks noChangeArrowheads="1"/>
            </p:cNvSpPr>
            <p:nvPr/>
          </p:nvSpPr>
          <p:spPr bwMode="auto">
            <a:xfrm>
              <a:off x="3888" y="3648"/>
              <a:ext cx="1008" cy="621"/>
            </a:xfrm>
            <a:prstGeom prst="wedgeEllipseCallout">
              <a:avLst>
                <a:gd name="adj1" fmla="val 78870"/>
                <a:gd name="adj2" fmla="val -36310"/>
              </a:avLst>
            </a:prstGeom>
            <a:solidFill>
              <a:srgbClr val="FFEA18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There’s got 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to be more to 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life than this.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Last stop and most important!</a:t>
            </a:r>
          </a:p>
        </p:txBody>
      </p:sp>
      <p:sp>
        <p:nvSpPr>
          <p:cNvPr id="563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5029200"/>
          </a:xfrm>
        </p:spPr>
        <p:txBody>
          <a:bodyPr/>
          <a:lstStyle/>
          <a:p>
            <a:pPr eaLnBrk="1" hangingPunct="1"/>
            <a:r>
              <a:rPr lang="en-US" altLang="en-US" smtClean="0"/>
              <a:t>Electron Transport Chain </a:t>
            </a:r>
          </a:p>
          <a:p>
            <a:pPr lvl="1" eaLnBrk="1" hangingPunct="1"/>
            <a:r>
              <a:rPr lang="en-US" altLang="en-US" smtClean="0"/>
              <a:t>series of molecules built into inner mitochondrial membrane</a:t>
            </a:r>
          </a:p>
          <a:p>
            <a:pPr marL="1085850" lvl="2" eaLnBrk="1" hangingPunct="1"/>
            <a:r>
              <a:rPr lang="en-US" altLang="en-US" smtClean="0"/>
              <a:t>mostly </a:t>
            </a:r>
            <a:r>
              <a:rPr lang="en-US" altLang="en-US" u="sng" smtClean="0">
                <a:solidFill>
                  <a:schemeClr val="tx2"/>
                </a:solidFill>
              </a:rPr>
              <a:t>transport (integral) proteins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transport of electrons down ETC linked to ATP synthesis</a:t>
            </a:r>
          </a:p>
          <a:p>
            <a:pPr lvl="1" eaLnBrk="1" hangingPunct="1"/>
            <a:r>
              <a:rPr lang="en-US" altLang="en-US" smtClean="0"/>
              <a:t>yields </a:t>
            </a:r>
            <a:r>
              <a:rPr lang="en-US" altLang="en-US" smtClean="0">
                <a:solidFill>
                  <a:srgbClr val="CC0000"/>
                </a:solidFill>
              </a:rPr>
              <a:t>~34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rgbClr val="CC0000"/>
                </a:solidFill>
              </a:rPr>
              <a:t>ATP</a:t>
            </a:r>
            <a:r>
              <a:rPr lang="en-US" altLang="en-US" smtClean="0"/>
              <a:t> from 1 glucose!</a:t>
            </a:r>
          </a:p>
          <a:p>
            <a:pPr lvl="1" eaLnBrk="1" hangingPunct="1"/>
            <a:r>
              <a:rPr lang="en-US" altLang="en-US" smtClean="0"/>
              <a:t>only in presence of O</a:t>
            </a:r>
            <a:r>
              <a:rPr lang="en-US" altLang="en-US" baseline="-25000" smtClean="0"/>
              <a:t>2</a:t>
            </a:r>
            <a:r>
              <a:rPr lang="en-US" altLang="en-US" smtClean="0"/>
              <a:t> (aerobic)</a:t>
            </a:r>
          </a:p>
        </p:txBody>
      </p:sp>
      <p:grpSp>
        <p:nvGrpSpPr>
          <p:cNvPr id="56324" name="Group 4"/>
          <p:cNvGrpSpPr>
            <a:grpSpLocks/>
          </p:cNvGrpSpPr>
          <p:nvPr/>
        </p:nvGrpSpPr>
        <p:grpSpPr bwMode="auto">
          <a:xfrm flipH="1">
            <a:off x="152400" y="5486400"/>
            <a:ext cx="2971800" cy="1295400"/>
            <a:chOff x="3888" y="3504"/>
            <a:chExt cx="1872" cy="816"/>
          </a:xfrm>
        </p:grpSpPr>
        <p:pic>
          <p:nvPicPr>
            <p:cNvPr id="56325" name="Picture 5" descr="penguin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7" y="3504"/>
              <a:ext cx="803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326" name="AutoShape 6"/>
            <p:cNvSpPr>
              <a:spLocks noChangeArrowheads="1"/>
            </p:cNvSpPr>
            <p:nvPr/>
          </p:nvSpPr>
          <p:spPr bwMode="auto">
            <a:xfrm>
              <a:off x="3888" y="3648"/>
              <a:ext cx="1008" cy="621"/>
            </a:xfrm>
            <a:prstGeom prst="wedgeEllipseCallout">
              <a:avLst>
                <a:gd name="adj1" fmla="val 78870"/>
                <a:gd name="adj2" fmla="val -36310"/>
              </a:avLst>
            </a:prstGeom>
            <a:solidFill>
              <a:srgbClr val="FFEA18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That</a:t>
              </a:r>
              <a:br>
                <a:rPr lang="en-US" altLang="en-US" sz="1600">
                  <a:latin typeface="Comic Sans MS" panose="030F0702030302020204" pitchFamily="66" charset="0"/>
                </a:rPr>
              </a:br>
              <a:r>
                <a:rPr lang="en-US" altLang="en-US" sz="1600">
                  <a:latin typeface="Comic Sans MS" panose="030F0702030302020204" pitchFamily="66" charset="0"/>
                </a:rPr>
                <a:t>sounds more</a:t>
              </a:r>
              <a:br>
                <a:rPr lang="en-US" altLang="en-US" sz="1600">
                  <a:latin typeface="Comic Sans MS" panose="030F0702030302020204" pitchFamily="66" charset="0"/>
                </a:rPr>
              </a:br>
              <a:r>
                <a:rPr lang="en-US" altLang="en-US" sz="1600">
                  <a:latin typeface="Comic Sans MS" panose="030F0702030302020204" pitchFamily="66" charset="0"/>
                </a:rPr>
                <a:t>like it!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Don’t forget the Mito! </a:t>
            </a:r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143000"/>
            <a:ext cx="350678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2" name="Oval 4"/>
          <p:cNvSpPr>
            <a:spLocks noChangeArrowheads="1"/>
          </p:cNvSpPr>
          <p:nvPr/>
        </p:nvSpPr>
        <p:spPr bwMode="auto">
          <a:xfrm>
            <a:off x="7086600" y="3733800"/>
            <a:ext cx="304800" cy="304800"/>
          </a:xfrm>
          <a:prstGeom prst="ellips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0">
              <a:solidFill>
                <a:schemeClr val="tx1"/>
              </a:solidFill>
            </a:endParaRPr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7391400" y="3771900"/>
            <a:ext cx="1752600" cy="228600"/>
          </a:xfrm>
          <a:prstGeom prst="rightArrow">
            <a:avLst>
              <a:gd name="adj1" fmla="val 50000"/>
              <a:gd name="adj2" fmla="val 191667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0">
              <a:solidFill>
                <a:schemeClr val="tx1"/>
              </a:solidFill>
            </a:endParaRPr>
          </a:p>
        </p:txBody>
      </p:sp>
      <p:sp>
        <p:nvSpPr>
          <p:cNvPr id="58374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5029200" cy="5105400"/>
          </a:xfrm>
        </p:spPr>
        <p:txBody>
          <a:bodyPr/>
          <a:lstStyle/>
          <a:p>
            <a:pPr eaLnBrk="1" hangingPunct="1"/>
            <a:r>
              <a:rPr lang="en-US" altLang="en-US" smtClean="0"/>
              <a:t>Double membrane</a:t>
            </a:r>
          </a:p>
          <a:p>
            <a:pPr lvl="1" eaLnBrk="1" hangingPunct="1"/>
            <a:r>
              <a:rPr lang="en-US" altLang="en-US" smtClean="0"/>
              <a:t>outer membrane</a:t>
            </a:r>
          </a:p>
          <a:p>
            <a:pPr lvl="1" eaLnBrk="1" hangingPunct="1"/>
            <a:r>
              <a:rPr lang="en-US" altLang="en-US" smtClean="0"/>
              <a:t>inner membrane </a:t>
            </a:r>
            <a:r>
              <a:rPr lang="en-US" altLang="en-US" sz="1600" smtClean="0"/>
              <a:t>(</a:t>
            </a:r>
            <a:r>
              <a:rPr lang="en-US" altLang="en-US" sz="1600" smtClean="0">
                <a:solidFill>
                  <a:srgbClr val="FF0066"/>
                </a:solidFill>
              </a:rPr>
              <a:t>ETC here</a:t>
            </a:r>
            <a:r>
              <a:rPr lang="en-US" altLang="en-US" sz="1600" smtClean="0"/>
              <a:t>!)</a:t>
            </a:r>
          </a:p>
          <a:p>
            <a:pPr lvl="2" eaLnBrk="1" hangingPunct="1"/>
            <a:r>
              <a:rPr lang="en-US" altLang="en-US" smtClean="0"/>
              <a:t>highly folded cristae*</a:t>
            </a:r>
          </a:p>
          <a:p>
            <a:pPr lvl="2" eaLnBrk="1" hangingPunct="1"/>
            <a:r>
              <a:rPr lang="en-US" altLang="en-US" smtClean="0"/>
              <a:t>fluid-filled space between membranes = </a:t>
            </a:r>
            <a:r>
              <a:rPr lang="en-US" altLang="en-US" smtClean="0">
                <a:solidFill>
                  <a:schemeClr val="tx2"/>
                </a:solidFill>
              </a:rPr>
              <a:t>intermembrane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tx2"/>
                </a:solidFill>
              </a:rPr>
              <a:t>space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Matrix </a:t>
            </a:r>
            <a:r>
              <a:rPr lang="en-US" altLang="en-US" sz="2000" smtClean="0"/>
              <a:t>(</a:t>
            </a:r>
            <a:r>
              <a:rPr lang="en-US" altLang="en-US" sz="2000" smtClean="0">
                <a:solidFill>
                  <a:srgbClr val="FF0066"/>
                </a:solidFill>
              </a:rPr>
              <a:t>Kreb’s here</a:t>
            </a:r>
            <a:r>
              <a:rPr lang="en-US" altLang="en-US" sz="2000" smtClean="0"/>
              <a:t>!)</a:t>
            </a:r>
          </a:p>
          <a:p>
            <a:pPr lvl="2" eaLnBrk="1" hangingPunct="1"/>
            <a:r>
              <a:rPr lang="en-US" altLang="en-US" smtClean="0"/>
              <a:t>central fluid-filled space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1677988" y="5943600"/>
            <a:ext cx="369728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CC0000"/>
                </a:solidFill>
              </a:rPr>
              <a:t>* form fits function!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Electron Transport Chain</a:t>
            </a:r>
          </a:p>
        </p:txBody>
      </p:sp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84300"/>
            <a:ext cx="6996113" cy="51689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4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>
                <a:solidFill>
                  <a:schemeClr val="tx1"/>
                </a:solidFill>
              </a:rPr>
              <a:t>2005-2006</a:t>
            </a:r>
            <a:endParaRPr lang="en-US" altLang="en-US" sz="1400" b="0" smtClean="0">
              <a:solidFill>
                <a:schemeClr val="tx1"/>
              </a:solidFill>
            </a:endParaRPr>
          </a:p>
        </p:txBody>
      </p:sp>
      <p:pic>
        <p:nvPicPr>
          <p:cNvPr id="624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9" b="4440"/>
          <a:stretch>
            <a:fillRect/>
          </a:stretch>
        </p:blipFill>
        <p:spPr bwMode="auto">
          <a:xfrm>
            <a:off x="4648200" y="1524000"/>
            <a:ext cx="392747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460" b="59399"/>
          <a:stretch>
            <a:fillRect/>
          </a:stretch>
        </p:blipFill>
        <p:spPr bwMode="auto">
          <a:xfrm>
            <a:off x="1143000" y="2286000"/>
            <a:ext cx="27432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9" name="Text Box 4"/>
          <p:cNvSpPr txBox="1">
            <a:spLocks noChangeArrowheads="1"/>
          </p:cNvSpPr>
          <p:nvPr/>
        </p:nvSpPr>
        <p:spPr bwMode="auto">
          <a:xfrm>
            <a:off x="1981200" y="2024063"/>
            <a:ext cx="1030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PGAL</a:t>
            </a:r>
            <a:endParaRPr lang="en-US" altLang="en-US" sz="2000" b="0">
              <a:solidFill>
                <a:schemeClr val="tx1"/>
              </a:solidFill>
            </a:endParaRPr>
          </a:p>
        </p:txBody>
      </p:sp>
      <p:sp>
        <p:nvSpPr>
          <p:cNvPr id="62470" name="Rectangle 5"/>
          <p:cNvSpPr>
            <a:spLocks noChangeArrowheads="1"/>
          </p:cNvSpPr>
          <p:nvPr/>
        </p:nvSpPr>
        <p:spPr bwMode="auto">
          <a:xfrm>
            <a:off x="1524000" y="1447800"/>
            <a:ext cx="2057400" cy="519113"/>
          </a:xfrm>
          <a:prstGeom prst="rect">
            <a:avLst/>
          </a:prstGeom>
          <a:solidFill>
            <a:srgbClr val="FFEA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CC0000"/>
                </a:solidFill>
              </a:rPr>
              <a:t>Glycolysis</a:t>
            </a: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62471" name="Rectangle 6"/>
          <p:cNvSpPr>
            <a:spLocks noChangeArrowheads="1"/>
          </p:cNvSpPr>
          <p:nvPr/>
        </p:nvSpPr>
        <p:spPr bwMode="auto">
          <a:xfrm>
            <a:off x="6324600" y="1219200"/>
            <a:ext cx="2438400" cy="519113"/>
          </a:xfrm>
          <a:prstGeom prst="rect">
            <a:avLst/>
          </a:prstGeom>
          <a:solidFill>
            <a:srgbClr val="FFEA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CC0000"/>
                </a:solidFill>
              </a:rPr>
              <a:t>Kreb’s cycle</a:t>
            </a: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62472" name="Rectangle 7"/>
          <p:cNvSpPr>
            <a:spLocks noChangeArrowheads="1"/>
          </p:cNvSpPr>
          <p:nvPr/>
        </p:nvSpPr>
        <p:spPr bwMode="auto">
          <a:xfrm>
            <a:off x="1752600" y="4648200"/>
            <a:ext cx="1425575" cy="492125"/>
          </a:xfrm>
          <a:prstGeom prst="rect">
            <a:avLst/>
          </a:prstGeom>
          <a:solidFill>
            <a:srgbClr val="FFEA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solidFill>
                  <a:srgbClr val="CC0000"/>
                </a:solidFill>
              </a:rPr>
              <a:t>2 NADH</a:t>
            </a:r>
          </a:p>
        </p:txBody>
      </p:sp>
      <p:sp>
        <p:nvSpPr>
          <p:cNvPr id="62473" name="Rectangle 8"/>
          <p:cNvSpPr>
            <a:spLocks noChangeArrowheads="1"/>
          </p:cNvSpPr>
          <p:nvPr/>
        </p:nvSpPr>
        <p:spPr bwMode="auto">
          <a:xfrm>
            <a:off x="7391400" y="2971800"/>
            <a:ext cx="1497013" cy="885825"/>
          </a:xfrm>
          <a:prstGeom prst="rect">
            <a:avLst/>
          </a:prstGeom>
          <a:solidFill>
            <a:srgbClr val="FFEA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solidFill>
                  <a:srgbClr val="CC0000"/>
                </a:solidFill>
              </a:rPr>
              <a:t>8 NADH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solidFill>
                  <a:srgbClr val="CC0000"/>
                </a:solidFill>
              </a:rPr>
              <a:t>2 FADH</a:t>
            </a:r>
            <a:r>
              <a:rPr lang="en-US" altLang="en-US" sz="2600" baseline="-25000">
                <a:solidFill>
                  <a:srgbClr val="CC0000"/>
                </a:solidFill>
              </a:rPr>
              <a:t>2</a:t>
            </a:r>
            <a:endParaRPr lang="en-US" altLang="en-US" sz="2600">
              <a:solidFill>
                <a:srgbClr val="CC0000"/>
              </a:solidFill>
            </a:endParaRPr>
          </a:p>
        </p:txBody>
      </p:sp>
      <p:sp>
        <p:nvSpPr>
          <p:cNvPr id="62474" name="Rectangle 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Remember the NADH?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6" descr="f9-15_the_electron_tran_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0" b="19501"/>
          <a:stretch>
            <a:fillRect/>
          </a:stretch>
        </p:blipFill>
        <p:spPr bwMode="auto">
          <a:xfrm>
            <a:off x="1600200" y="3657600"/>
            <a:ext cx="5738813" cy="307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Electron Transport Chain or Chemiosmosis</a:t>
            </a:r>
          </a:p>
        </p:txBody>
      </p:sp>
      <p:sp>
        <p:nvSpPr>
          <p:cNvPr id="6451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30580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NADH passes electrons to ETC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H cleaved off NADH &amp; FADH</a:t>
            </a:r>
            <a:r>
              <a:rPr lang="en-US" altLang="en-US" sz="2000" baseline="-25000" smtClean="0"/>
              <a:t>2</a:t>
            </a:r>
            <a:endParaRPr lang="en-US" alt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electrons stripped from H atoms </a:t>
            </a:r>
            <a:r>
              <a:rPr lang="en-US" altLang="en-US" sz="2000" smtClean="0">
                <a:sym typeface="Symbol" panose="05050102010706020507" pitchFamily="18" charset="2"/>
              </a:rPr>
              <a:t> </a:t>
            </a:r>
            <a:r>
              <a:rPr lang="en-US" altLang="en-US" sz="2000" smtClean="0">
                <a:solidFill>
                  <a:srgbClr val="CC0000"/>
                </a:solidFill>
              </a:rPr>
              <a:t>H</a:t>
            </a:r>
            <a:r>
              <a:rPr lang="en-US" altLang="en-US" sz="2000" baseline="30000" smtClean="0">
                <a:solidFill>
                  <a:srgbClr val="CC0000"/>
                </a:solidFill>
              </a:rPr>
              <a:t>+</a:t>
            </a:r>
            <a:r>
              <a:rPr lang="en-US" altLang="en-US" sz="2000" smtClean="0"/>
              <a:t> (H ions)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electrons passed from one electron carrier to next in mitochondrial membrane (ETC)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transport proteins in membrane pump </a:t>
            </a:r>
            <a:r>
              <a:rPr lang="en-US" altLang="en-US" sz="2000" smtClean="0">
                <a:solidFill>
                  <a:srgbClr val="CC0000"/>
                </a:solidFill>
              </a:rPr>
              <a:t>H</a:t>
            </a:r>
            <a:r>
              <a:rPr lang="en-US" altLang="en-US" sz="2000" baseline="30000" smtClean="0">
                <a:solidFill>
                  <a:srgbClr val="CC0000"/>
                </a:solidFill>
              </a:rPr>
              <a:t>+</a:t>
            </a:r>
            <a:r>
              <a:rPr lang="en-US" altLang="en-US" sz="2000" smtClean="0"/>
              <a:t> across inner membrane to intermembrane space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44"/>
          <a:stretch>
            <a:fillRect/>
          </a:stretch>
        </p:blipFill>
        <p:spPr>
          <a:xfrm>
            <a:off x="76200" y="490538"/>
            <a:ext cx="8839200" cy="5529262"/>
          </a:xfrm>
        </p:spPr>
      </p:pic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76200" y="533400"/>
            <a:ext cx="41465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/>
              <a:t>But what “pulls” the </a:t>
            </a:r>
            <a:br>
              <a:rPr lang="en-US" altLang="en-US" sz="2600"/>
            </a:br>
            <a:r>
              <a:rPr lang="en-US" altLang="en-US" sz="2600"/>
              <a:t>electrons down the ETC?</a:t>
            </a:r>
            <a:endParaRPr lang="en-US" altLang="en-US"/>
          </a:p>
        </p:txBody>
      </p:sp>
      <p:sp>
        <p:nvSpPr>
          <p:cNvPr id="66564" name="Oval 4"/>
          <p:cNvSpPr>
            <a:spLocks noChangeArrowheads="1"/>
          </p:cNvSpPr>
          <p:nvPr/>
        </p:nvSpPr>
        <p:spPr bwMode="auto">
          <a:xfrm>
            <a:off x="4876800" y="4191000"/>
            <a:ext cx="762000" cy="762000"/>
          </a:xfrm>
          <a:prstGeom prst="ellipse">
            <a:avLst/>
          </a:prstGeom>
          <a:solidFill>
            <a:srgbClr val="FF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0">
              <a:solidFill>
                <a:schemeClr val="tx1"/>
              </a:solidFill>
            </a:endParaRPr>
          </a:p>
        </p:txBody>
      </p:sp>
      <p:grpSp>
        <p:nvGrpSpPr>
          <p:cNvPr id="66565" name="Group 5"/>
          <p:cNvGrpSpPr>
            <a:grpSpLocks/>
          </p:cNvGrpSpPr>
          <p:nvPr/>
        </p:nvGrpSpPr>
        <p:grpSpPr bwMode="auto">
          <a:xfrm flipH="1">
            <a:off x="152400" y="5486400"/>
            <a:ext cx="2971800" cy="1295400"/>
            <a:chOff x="3888" y="3504"/>
            <a:chExt cx="1872" cy="816"/>
          </a:xfrm>
        </p:grpSpPr>
        <p:pic>
          <p:nvPicPr>
            <p:cNvPr id="66566" name="Picture 6" descr="penguin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7" y="3504"/>
              <a:ext cx="803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6567" name="AutoShape 7"/>
            <p:cNvSpPr>
              <a:spLocks noChangeArrowheads="1"/>
            </p:cNvSpPr>
            <p:nvPr/>
          </p:nvSpPr>
          <p:spPr bwMode="auto">
            <a:xfrm>
              <a:off x="3888" y="3648"/>
              <a:ext cx="1008" cy="621"/>
            </a:xfrm>
            <a:prstGeom prst="wedgeEllipseCallout">
              <a:avLst>
                <a:gd name="adj1" fmla="val 78870"/>
                <a:gd name="adj2" fmla="val -36310"/>
              </a:avLst>
            </a:prstGeom>
            <a:solidFill>
              <a:srgbClr val="FFEA18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electrons flow</a:t>
              </a:r>
              <a:br>
                <a:rPr lang="en-US" altLang="en-US" sz="1600">
                  <a:latin typeface="Comic Sans MS" panose="030F0702030302020204" pitchFamily="66" charset="0"/>
                </a:rPr>
              </a:br>
              <a:r>
                <a:rPr lang="en-US" altLang="en-US" sz="1600">
                  <a:latin typeface="Comic Sans MS" panose="030F0702030302020204" pitchFamily="66" charset="0"/>
                </a:rPr>
                <a:t>downhill to</a:t>
              </a:r>
              <a:br>
                <a:rPr lang="en-US" altLang="en-US" sz="1600">
                  <a:latin typeface="Comic Sans MS" panose="030F0702030302020204" pitchFamily="66" charset="0"/>
                </a:rPr>
              </a:br>
              <a:r>
                <a:rPr lang="en-US" altLang="en-US" sz="1600">
                  <a:latin typeface="Comic Sans MS" panose="030F0702030302020204" pitchFamily="66" charset="0"/>
                </a:rPr>
                <a:t>O</a:t>
              </a:r>
              <a:r>
                <a:rPr lang="en-US" altLang="en-US" sz="1600" baseline="-25000">
                  <a:latin typeface="Comic Sans MS" panose="030F0702030302020204" pitchFamily="66" charset="0"/>
                </a:rPr>
                <a:t>2</a:t>
              </a:r>
              <a:endParaRPr lang="en-US" altLang="en-US" sz="1600">
                <a:latin typeface="Comic Sans MS" panose="030F0702030302020204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4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>
                <a:solidFill>
                  <a:schemeClr val="tx1"/>
                </a:solidFill>
              </a:rPr>
              <a:t>2005-2006</a:t>
            </a:r>
            <a:endParaRPr lang="en-US" altLang="en-US" sz="1400" b="0" smtClean="0">
              <a:solidFill>
                <a:schemeClr val="tx1"/>
              </a:solidFill>
            </a:endParaRPr>
          </a:p>
        </p:txBody>
      </p:sp>
      <p:pic>
        <p:nvPicPr>
          <p:cNvPr id="68611" name="Picture 5" descr="f9-13_how_electron_tran_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0" r="11250"/>
          <a:stretch>
            <a:fillRect/>
          </a:stretch>
        </p:blipFill>
        <p:spPr bwMode="auto">
          <a:xfrm>
            <a:off x="4648200" y="3048000"/>
            <a:ext cx="4495800" cy="368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Electrons flow downhill</a:t>
            </a:r>
          </a:p>
        </p:txBody>
      </p:sp>
      <p:sp>
        <p:nvSpPr>
          <p:cNvPr id="68613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5257800"/>
          </a:xfrm>
          <a:noFill/>
        </p:spPr>
        <p:txBody>
          <a:bodyPr/>
          <a:lstStyle/>
          <a:p>
            <a:pPr marL="285750" indent="-285750" eaLnBrk="1" hangingPunct="1"/>
            <a:r>
              <a:rPr lang="en-US" altLang="en-US" sz="2600" smtClean="0"/>
              <a:t>Electrons move in steps from </a:t>
            </a:r>
            <a:br>
              <a:rPr lang="en-US" altLang="en-US" sz="2600" smtClean="0"/>
            </a:br>
            <a:r>
              <a:rPr lang="en-US" altLang="en-US" sz="2600" smtClean="0"/>
              <a:t>carrier to carrier downhill to </a:t>
            </a:r>
            <a:r>
              <a:rPr lang="en-US" altLang="en-US" sz="2600" smtClean="0">
                <a:solidFill>
                  <a:srgbClr val="CC0000"/>
                </a:solidFill>
              </a:rPr>
              <a:t>O</a:t>
            </a:r>
            <a:r>
              <a:rPr lang="en-US" altLang="en-US" sz="2600" baseline="-25000" smtClean="0">
                <a:solidFill>
                  <a:srgbClr val="CC0000"/>
                </a:solidFill>
              </a:rPr>
              <a:t>2</a:t>
            </a:r>
            <a:endParaRPr lang="en-US" altLang="en-US" sz="2600" smtClean="0"/>
          </a:p>
          <a:p>
            <a:pPr lvl="1" eaLnBrk="1" hangingPunct="1"/>
            <a:r>
              <a:rPr lang="en-US" altLang="en-US" sz="2400" smtClean="0"/>
              <a:t>each carrier more electronegative</a:t>
            </a:r>
          </a:p>
          <a:p>
            <a:pPr lvl="1" eaLnBrk="1" hangingPunct="1"/>
            <a:r>
              <a:rPr lang="en-US" altLang="en-US" sz="2400" smtClean="0"/>
              <a:t>controlled oxidation</a:t>
            </a:r>
          </a:p>
          <a:p>
            <a:pPr lvl="1" eaLnBrk="1" hangingPunct="1"/>
            <a:r>
              <a:rPr lang="en-US" altLang="en-US" sz="2400" smtClean="0"/>
              <a:t>controlled release of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4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>
                <a:solidFill>
                  <a:schemeClr val="tx1"/>
                </a:solidFill>
              </a:rPr>
              <a:t>2005-2006</a:t>
            </a:r>
            <a:endParaRPr lang="en-US" altLang="en-US" sz="1400" b="0" smtClean="0">
              <a:solidFill>
                <a:schemeClr val="tx1"/>
              </a:solidFill>
            </a:endParaRP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the build up H</a:t>
            </a:r>
            <a:r>
              <a:rPr lang="en-US" altLang="en-US" baseline="30000" smtClean="0"/>
              <a:t>+</a:t>
            </a:r>
            <a:r>
              <a:rPr lang="en-US" altLang="en-US" smtClean="0"/>
              <a:t>?</a:t>
            </a:r>
          </a:p>
        </p:txBody>
      </p:sp>
      <p:sp>
        <p:nvSpPr>
          <p:cNvPr id="706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4800600" cy="5257800"/>
          </a:xfrm>
          <a:solidFill>
            <a:schemeClr val="bg1"/>
          </a:solidFill>
        </p:spPr>
        <p:txBody>
          <a:bodyPr/>
          <a:lstStyle/>
          <a:p>
            <a:pPr marL="285750" indent="-285750" eaLnBrk="1" hangingPunct="1"/>
            <a:r>
              <a:rPr lang="en-US" altLang="en-US" sz="2600" smtClean="0"/>
              <a:t>ATP synthase</a:t>
            </a:r>
          </a:p>
          <a:p>
            <a:pPr marL="628650" lvl="1" indent="-228600" eaLnBrk="1" hangingPunct="1"/>
            <a:r>
              <a:rPr lang="en-US" altLang="en-US" sz="2000" smtClean="0"/>
              <a:t>enzyme in inner membrane of mitochondria</a:t>
            </a:r>
          </a:p>
          <a:p>
            <a:pPr lvl="4" eaLnBrk="1" hangingPunct="1"/>
            <a:endParaRPr lang="en-US" altLang="en-US" sz="1000" smtClean="0"/>
          </a:p>
          <a:p>
            <a:pPr marL="285750" indent="-285750"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smtClean="0">
                <a:solidFill>
                  <a:srgbClr val="3D1666"/>
                </a:solidFill>
              </a:rPr>
              <a:t>ADP</a:t>
            </a:r>
            <a:r>
              <a:rPr lang="en-US" altLang="en-US" sz="2600" smtClean="0">
                <a:solidFill>
                  <a:srgbClr val="CC0000"/>
                </a:solidFill>
              </a:rPr>
              <a:t>  </a:t>
            </a:r>
            <a:r>
              <a:rPr lang="en-US" altLang="en-US" sz="2600" smtClean="0"/>
              <a:t>+</a:t>
            </a:r>
            <a:r>
              <a:rPr lang="en-US" altLang="en-US" sz="2600" smtClean="0">
                <a:solidFill>
                  <a:srgbClr val="CC0000"/>
                </a:solidFill>
              </a:rPr>
              <a:t>  </a:t>
            </a:r>
            <a:r>
              <a:rPr lang="en-US" altLang="en-US" sz="2600" smtClean="0">
                <a:solidFill>
                  <a:srgbClr val="3D1666"/>
                </a:solidFill>
              </a:rPr>
              <a:t>P</a:t>
            </a:r>
            <a:r>
              <a:rPr lang="en-US" altLang="en-US" sz="2600" baseline="-25000" smtClean="0">
                <a:solidFill>
                  <a:srgbClr val="3D1666"/>
                </a:solidFill>
              </a:rPr>
              <a:t>i</a:t>
            </a:r>
            <a:r>
              <a:rPr lang="en-US" altLang="en-US" sz="2600" smtClean="0"/>
              <a:t>  </a:t>
            </a:r>
            <a:r>
              <a:rPr lang="en-US" altLang="en-US" sz="2800" smtClean="0">
                <a:sym typeface="Symbol" panose="05050102010706020507" pitchFamily="18" charset="2"/>
              </a:rPr>
              <a:t></a:t>
            </a:r>
            <a:r>
              <a:rPr lang="en-US" altLang="en-US" sz="2600" smtClean="0"/>
              <a:t> </a:t>
            </a:r>
            <a:r>
              <a:rPr lang="en-US" altLang="en-US" sz="2600" smtClean="0">
                <a:solidFill>
                  <a:srgbClr val="CC0000"/>
                </a:solidFill>
              </a:rPr>
              <a:t>ATP</a:t>
            </a:r>
            <a:endParaRPr lang="en-US" altLang="en-US" sz="2600" smtClean="0"/>
          </a:p>
          <a:p>
            <a:pPr lvl="4" eaLnBrk="1" hangingPunct="1"/>
            <a:endParaRPr lang="en-US" altLang="en-US" sz="700" smtClean="0"/>
          </a:p>
          <a:p>
            <a:pPr marL="628650" lvl="1" indent="-228600" eaLnBrk="1" hangingPunct="1"/>
            <a:r>
              <a:rPr lang="en-US" altLang="en-US" sz="2000" smtClean="0"/>
              <a:t>only channel permeable to H</a:t>
            </a:r>
            <a:r>
              <a:rPr lang="en-US" altLang="en-US" sz="2000" baseline="30000" smtClean="0"/>
              <a:t>+</a:t>
            </a:r>
            <a:r>
              <a:rPr lang="en-US" altLang="en-US" sz="2000" smtClean="0"/>
              <a:t> </a:t>
            </a:r>
          </a:p>
          <a:p>
            <a:pPr marL="628650" lvl="1" indent="-228600" eaLnBrk="1" hangingPunct="1"/>
            <a:r>
              <a:rPr lang="en-US" altLang="en-US" sz="2000" smtClean="0"/>
              <a:t>H</a:t>
            </a:r>
            <a:r>
              <a:rPr lang="en-US" altLang="en-US" sz="2000" baseline="30000" smtClean="0"/>
              <a:t>+</a:t>
            </a:r>
            <a:r>
              <a:rPr lang="en-US" altLang="en-US" sz="2000" smtClean="0"/>
              <a:t> flow down concentration gradient = provides energy for ATP synthesis</a:t>
            </a:r>
          </a:p>
          <a:p>
            <a:pPr lvl="2" eaLnBrk="1" hangingPunct="1"/>
            <a:r>
              <a:rPr lang="en-US" altLang="en-US" sz="1800" smtClean="0"/>
              <a:t>molecular power generator!</a:t>
            </a:r>
          </a:p>
          <a:p>
            <a:pPr lvl="2" eaLnBrk="1" hangingPunct="1"/>
            <a:r>
              <a:rPr lang="en-US" altLang="en-US" sz="1800" smtClean="0"/>
              <a:t>flow like water over water wheel</a:t>
            </a:r>
          </a:p>
          <a:p>
            <a:pPr lvl="2" eaLnBrk="1" hangingPunct="1"/>
            <a:r>
              <a:rPr lang="en-US" altLang="en-US" sz="1800" smtClean="0"/>
              <a:t>flowing H+ cause change in shape of ATP synthase enzyme</a:t>
            </a:r>
          </a:p>
          <a:p>
            <a:pPr lvl="2" eaLnBrk="1" hangingPunct="1"/>
            <a:r>
              <a:rPr lang="en-US" altLang="en-US" sz="1800" smtClean="0"/>
              <a:t>powers bonding of P</a:t>
            </a:r>
            <a:r>
              <a:rPr lang="en-US" altLang="en-US" sz="1800" baseline="-25000" smtClean="0"/>
              <a:t>i</a:t>
            </a:r>
            <a:r>
              <a:rPr lang="en-US" altLang="en-US" sz="1800" smtClean="0"/>
              <a:t> to ADP</a:t>
            </a:r>
          </a:p>
          <a:p>
            <a:pPr lvl="2" eaLnBrk="1" hangingPunct="1"/>
            <a:r>
              <a:rPr lang="en-US" altLang="en-US" sz="1800" smtClean="0"/>
              <a:t>“proton-motive” force</a:t>
            </a:r>
          </a:p>
        </p:txBody>
      </p:sp>
      <p:pic>
        <p:nvPicPr>
          <p:cNvPr id="7066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00"/>
          <a:stretch>
            <a:fillRect/>
          </a:stretch>
        </p:blipFill>
        <p:spPr bwMode="auto">
          <a:xfrm>
            <a:off x="5391150" y="1524000"/>
            <a:ext cx="375285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9"/>
          <p:cNvSpPr>
            <a:spLocks noChangeArrowheads="1"/>
          </p:cNvSpPr>
          <p:nvPr/>
        </p:nvSpPr>
        <p:spPr bwMode="auto">
          <a:xfrm>
            <a:off x="1600200" y="6019800"/>
            <a:ext cx="6477000" cy="457200"/>
          </a:xfrm>
          <a:prstGeom prst="rect">
            <a:avLst/>
          </a:prstGeom>
          <a:solidFill>
            <a:srgbClr val="FFCC18"/>
          </a:solidFill>
          <a:ln w="9525">
            <a:solidFill>
              <a:srgbClr val="FF8A0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Glycolysis </a:t>
            </a:r>
          </a:p>
        </p:txBody>
      </p:sp>
      <p:sp>
        <p:nvSpPr>
          <p:cNvPr id="3584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5257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Breaking down glucose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“glyco – lysis” (splitting sugar)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mtClean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sym typeface="Symbol" panose="05050102010706020507" pitchFamily="18" charset="2"/>
              </a:rPr>
              <a:t>	</a:t>
            </a:r>
            <a:r>
              <a:rPr lang="en-US" altLang="en-US" sz="1000" smtClean="0">
                <a:sym typeface="Symbol" panose="05050102010706020507" pitchFamily="18" charset="2"/>
              </a:rPr>
              <a:t>								</a:t>
            </a:r>
            <a:endParaRPr lang="en-US" altLang="en-US" smtClean="0">
              <a:sym typeface="Symbol" panose="05050102010706020507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most ancient form of energy capture</a:t>
            </a:r>
          </a:p>
          <a:p>
            <a:pPr marL="1085850" lvl="2" eaLnBrk="1" hangingPunct="1">
              <a:lnSpc>
                <a:spcPct val="90000"/>
              </a:lnSpc>
            </a:pPr>
            <a:r>
              <a:rPr lang="en-US" altLang="en-US" smtClean="0"/>
              <a:t>starting point for all cellular respiration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inefficient </a:t>
            </a:r>
          </a:p>
          <a:p>
            <a:pPr marL="1085850" lvl="2" eaLnBrk="1" hangingPunct="1">
              <a:lnSpc>
                <a:spcPct val="90000"/>
              </a:lnSpc>
            </a:pPr>
            <a:r>
              <a:rPr lang="en-US" altLang="en-US" smtClean="0"/>
              <a:t>generate only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u="sng" smtClean="0">
                <a:solidFill>
                  <a:schemeClr val="tx2"/>
                </a:solidFill>
              </a:rPr>
              <a:t>2 ATP</a:t>
            </a:r>
            <a:r>
              <a:rPr lang="en-US" altLang="en-US" smtClean="0"/>
              <a:t> for every </a:t>
            </a:r>
            <a:r>
              <a:rPr lang="en-US" altLang="en-US" u="sng" smtClean="0">
                <a:solidFill>
                  <a:schemeClr val="tx2"/>
                </a:solidFill>
              </a:rPr>
              <a:t>1 glucose</a:t>
            </a:r>
            <a:endParaRPr lang="en-US" altLang="en-US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in cytosol</a:t>
            </a:r>
          </a:p>
          <a:p>
            <a:pPr marL="1085850" lvl="2" eaLnBrk="1" hangingPunct="1">
              <a:lnSpc>
                <a:spcPct val="90000"/>
              </a:lnSpc>
            </a:pPr>
            <a:r>
              <a:rPr lang="en-US" altLang="en-US" smtClean="0"/>
              <a:t>why does that make evolutionary sense?</a:t>
            </a: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1752600" y="2514600"/>
            <a:ext cx="5105400" cy="10668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0">
              <a:solidFill>
                <a:schemeClr val="tx1"/>
              </a:solidFill>
            </a:endParaRPr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1849438" y="2574925"/>
            <a:ext cx="49879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/>
              <a:t>glucose </a:t>
            </a:r>
            <a:r>
              <a:rPr lang="en-US" altLang="en-US" sz="2600">
                <a:sym typeface="Symbol" panose="05050102010706020507" pitchFamily="18" charset="2"/>
              </a:rPr>
              <a:t>     pyruvate</a:t>
            </a:r>
            <a:endParaRPr lang="en-US" altLang="en-US">
              <a:sym typeface="Symbol" panose="05050102010706020507" pitchFamily="18" charset="2"/>
            </a:endParaRPr>
          </a:p>
        </p:txBody>
      </p:sp>
      <p:sp>
        <p:nvSpPr>
          <p:cNvPr id="35847" name="Rectangle 6"/>
          <p:cNvSpPr>
            <a:spLocks noChangeArrowheads="1"/>
          </p:cNvSpPr>
          <p:nvPr/>
        </p:nvSpPr>
        <p:spPr bwMode="auto">
          <a:xfrm>
            <a:off x="5410200" y="2994025"/>
            <a:ext cx="50958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solidFill>
                  <a:schemeClr val="tx2"/>
                </a:solidFill>
              </a:rPr>
              <a:t>2</a:t>
            </a:r>
            <a:r>
              <a:rPr lang="en-US" altLang="en-US" sz="2000">
                <a:solidFill>
                  <a:schemeClr val="tx2"/>
                </a:solidFill>
              </a:rPr>
              <a:t>x</a:t>
            </a:r>
            <a:endParaRPr lang="en-US" altLang="en-US" sz="2600">
              <a:solidFill>
                <a:schemeClr val="tx2"/>
              </a:solidFill>
            </a:endParaRPr>
          </a:p>
        </p:txBody>
      </p:sp>
      <p:sp>
        <p:nvSpPr>
          <p:cNvPr id="35848" name="AutoShape 7"/>
          <p:cNvSpPr>
            <a:spLocks noChangeArrowheads="1"/>
          </p:cNvSpPr>
          <p:nvPr/>
        </p:nvSpPr>
        <p:spPr bwMode="auto">
          <a:xfrm>
            <a:off x="2209800" y="2974975"/>
            <a:ext cx="609600" cy="527050"/>
          </a:xfrm>
          <a:prstGeom prst="hexagon">
            <a:avLst>
              <a:gd name="adj" fmla="val 28916"/>
              <a:gd name="vf" fmla="val 115470"/>
            </a:avLst>
          </a:prstGeom>
          <a:solidFill>
            <a:srgbClr val="FFF82A"/>
          </a:solidFill>
          <a:ln w="9525">
            <a:solidFill>
              <a:srgbClr val="FFF82A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6C</a:t>
            </a:r>
            <a:endParaRPr lang="en-US" altLang="en-US" sz="2400" b="0">
              <a:solidFill>
                <a:schemeClr val="tx1"/>
              </a:solidFill>
            </a:endParaRPr>
          </a:p>
        </p:txBody>
      </p:sp>
      <p:sp>
        <p:nvSpPr>
          <p:cNvPr id="35849" name="AutoShape 8"/>
          <p:cNvSpPr>
            <a:spLocks noChangeArrowheads="1"/>
          </p:cNvSpPr>
          <p:nvPr/>
        </p:nvSpPr>
        <p:spPr bwMode="auto">
          <a:xfrm>
            <a:off x="5867400" y="2974975"/>
            <a:ext cx="609600" cy="527050"/>
          </a:xfrm>
          <a:prstGeom prst="hexagon">
            <a:avLst>
              <a:gd name="adj" fmla="val 28916"/>
              <a:gd name="vf" fmla="val 115470"/>
            </a:avLst>
          </a:prstGeom>
          <a:solidFill>
            <a:srgbClr val="FFF82A"/>
          </a:solidFill>
          <a:ln w="9525">
            <a:solidFill>
              <a:srgbClr val="FFF82A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3C</a:t>
            </a:r>
            <a:endParaRPr lang="en-US" altLang="en-US" sz="24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4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>
                <a:solidFill>
                  <a:schemeClr val="tx1"/>
                </a:solidFill>
              </a:rPr>
              <a:t>2005-2006</a:t>
            </a:r>
            <a:endParaRPr lang="en-US" altLang="en-US" sz="1400" b="0" smtClean="0">
              <a:solidFill>
                <a:schemeClr val="tx1"/>
              </a:solidFill>
            </a:endParaRP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Cellular respiration</a:t>
            </a:r>
          </a:p>
        </p:txBody>
      </p:sp>
      <p:pic>
        <p:nvPicPr>
          <p:cNvPr id="7270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29"/>
          <a:stretch>
            <a:fillRect/>
          </a:stretch>
        </p:blipFill>
        <p:spPr bwMode="auto">
          <a:xfrm>
            <a:off x="76200" y="1328738"/>
            <a:ext cx="9010650" cy="537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4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>
                <a:solidFill>
                  <a:schemeClr val="tx1"/>
                </a:solidFill>
              </a:rPr>
              <a:t>2005-2006</a:t>
            </a:r>
            <a:endParaRPr lang="en-US" altLang="en-US" sz="1400" b="0" smtClean="0">
              <a:solidFill>
                <a:schemeClr val="tx1"/>
              </a:solidFill>
            </a:endParaRPr>
          </a:p>
        </p:txBody>
      </p:sp>
      <p:pic>
        <p:nvPicPr>
          <p:cNvPr id="747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55"/>
          <a:stretch>
            <a:fillRect/>
          </a:stretch>
        </p:blipFill>
        <p:spPr bwMode="auto">
          <a:xfrm>
            <a:off x="4876800" y="457200"/>
            <a:ext cx="42672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6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38200" y="1371600"/>
            <a:ext cx="7772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</a:pPr>
            <a:endParaRPr lang="en-US" altLang="en-US"/>
          </a:p>
        </p:txBody>
      </p:sp>
      <p:sp>
        <p:nvSpPr>
          <p:cNvPr id="74757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441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Coordination of digestion &amp; synthesis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by regulating enzyme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Digestion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digestion of carbohydrates, fats &amp; proteins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all catabolized through same pathways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enter at different points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cell extracts energy from every source</a:t>
            </a:r>
          </a:p>
        </p:txBody>
      </p:sp>
      <p:sp>
        <p:nvSpPr>
          <p:cNvPr id="74758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Metabolism </a:t>
            </a:r>
          </a:p>
        </p:txBody>
      </p:sp>
      <p:sp>
        <p:nvSpPr>
          <p:cNvPr id="74759" name="AutoShape 6"/>
          <p:cNvSpPr>
            <a:spLocks noChangeArrowheads="1"/>
          </p:cNvSpPr>
          <p:nvPr/>
        </p:nvSpPr>
        <p:spPr bwMode="auto">
          <a:xfrm>
            <a:off x="7620000" y="4876800"/>
            <a:ext cx="228600" cy="228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0">
              <a:solidFill>
                <a:schemeClr val="tx1"/>
              </a:solidFill>
            </a:endParaRPr>
          </a:p>
        </p:txBody>
      </p:sp>
      <p:sp>
        <p:nvSpPr>
          <p:cNvPr id="74760" name="Text Box 7"/>
          <p:cNvSpPr txBox="1">
            <a:spLocks noChangeArrowheads="1"/>
          </p:cNvSpPr>
          <p:nvPr/>
        </p:nvSpPr>
        <p:spPr bwMode="auto">
          <a:xfrm>
            <a:off x="7778750" y="4830763"/>
            <a:ext cx="4508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CO</a:t>
            </a:r>
            <a:r>
              <a:rPr lang="en-US" altLang="en-US" sz="1200" baseline="-25000">
                <a:solidFill>
                  <a:srgbClr val="000000"/>
                </a:solidFill>
              </a:rPr>
              <a:t>2</a:t>
            </a:r>
            <a:endParaRPr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 of cellular respiration</a:t>
            </a:r>
          </a:p>
        </p:txBody>
      </p:sp>
      <p:sp>
        <p:nvSpPr>
          <p:cNvPr id="398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2743200"/>
            <a:ext cx="77724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Where did the glucose come from?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Where did the O</a:t>
            </a:r>
            <a:r>
              <a:rPr lang="en-US" altLang="en-US" sz="2600" baseline="-25000" smtClean="0"/>
              <a:t>2</a:t>
            </a:r>
            <a:r>
              <a:rPr lang="en-US" altLang="en-US" sz="2600" smtClean="0"/>
              <a:t> come from?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Where did the CO</a:t>
            </a:r>
            <a:r>
              <a:rPr lang="en-US" altLang="en-US" sz="2600" baseline="-25000" smtClean="0"/>
              <a:t>2</a:t>
            </a:r>
            <a:r>
              <a:rPr lang="en-US" altLang="en-US" sz="2600" smtClean="0"/>
              <a:t> come from?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Where did the H</a:t>
            </a:r>
            <a:r>
              <a:rPr lang="en-US" altLang="en-US" sz="2600" baseline="-25000" smtClean="0"/>
              <a:t>2</a:t>
            </a:r>
            <a:r>
              <a:rPr lang="en-US" altLang="en-US" sz="2600" smtClean="0"/>
              <a:t>O come from?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Where did the ATP come from?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What else is produced that is not listed </a:t>
            </a:r>
            <a:br>
              <a:rPr lang="en-US" altLang="en-US" sz="2600" smtClean="0"/>
            </a:br>
            <a:r>
              <a:rPr lang="en-US" altLang="en-US" sz="2600" smtClean="0"/>
              <a:t>in this equation?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Why do we breathe?</a:t>
            </a:r>
          </a:p>
        </p:txBody>
      </p:sp>
      <p:grpSp>
        <p:nvGrpSpPr>
          <p:cNvPr id="76804" name="Group 4"/>
          <p:cNvGrpSpPr>
            <a:grpSpLocks/>
          </p:cNvGrpSpPr>
          <p:nvPr/>
        </p:nvGrpSpPr>
        <p:grpSpPr bwMode="auto">
          <a:xfrm>
            <a:off x="838200" y="1524000"/>
            <a:ext cx="7772400" cy="914400"/>
            <a:chOff x="528" y="960"/>
            <a:chExt cx="4896" cy="576"/>
          </a:xfrm>
        </p:grpSpPr>
        <p:sp>
          <p:nvSpPr>
            <p:cNvPr id="76805" name="Rectangle 5"/>
            <p:cNvSpPr>
              <a:spLocks noChangeArrowheads="1"/>
            </p:cNvSpPr>
            <p:nvPr/>
          </p:nvSpPr>
          <p:spPr bwMode="auto">
            <a:xfrm>
              <a:off x="528" y="960"/>
              <a:ext cx="4896" cy="57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76806" name="Rectangle 6"/>
            <p:cNvSpPr>
              <a:spLocks noChangeArrowheads="1"/>
            </p:cNvSpPr>
            <p:nvPr/>
          </p:nvSpPr>
          <p:spPr bwMode="auto">
            <a:xfrm>
              <a:off x="624" y="1099"/>
              <a:ext cx="881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600">
                  <a:solidFill>
                    <a:srgbClr val="CC0000"/>
                  </a:solidFill>
                </a:rPr>
                <a:t>C</a:t>
              </a:r>
              <a:r>
                <a:rPr lang="en-US" altLang="en-US" sz="2600" baseline="-25000">
                  <a:solidFill>
                    <a:srgbClr val="CC0000"/>
                  </a:solidFill>
                </a:rPr>
                <a:t>6</a:t>
              </a:r>
              <a:r>
                <a:rPr lang="en-US" altLang="en-US" sz="2600">
                  <a:solidFill>
                    <a:srgbClr val="CC0000"/>
                  </a:solidFill>
                </a:rPr>
                <a:t>H</a:t>
              </a:r>
              <a:r>
                <a:rPr lang="en-US" altLang="en-US" sz="2600" baseline="-25000">
                  <a:solidFill>
                    <a:srgbClr val="CC0000"/>
                  </a:solidFill>
                </a:rPr>
                <a:t>12</a:t>
              </a:r>
              <a:r>
                <a:rPr lang="en-US" altLang="en-US" sz="2600">
                  <a:solidFill>
                    <a:srgbClr val="CC0000"/>
                  </a:solidFill>
                </a:rPr>
                <a:t>O</a:t>
              </a:r>
              <a:r>
                <a:rPr lang="en-US" altLang="en-US" sz="2600" baseline="-25000">
                  <a:solidFill>
                    <a:srgbClr val="CC0000"/>
                  </a:solidFill>
                </a:rPr>
                <a:t>6</a:t>
              </a:r>
              <a:endParaRPr lang="en-US" altLang="en-US" sz="2600" baseline="-25000">
                <a:solidFill>
                  <a:schemeClr val="tx2"/>
                </a:solidFill>
              </a:endParaRPr>
            </a:p>
          </p:txBody>
        </p:sp>
        <p:sp>
          <p:nvSpPr>
            <p:cNvPr id="76807" name="Rectangle 7"/>
            <p:cNvSpPr>
              <a:spLocks noChangeArrowheads="1"/>
            </p:cNvSpPr>
            <p:nvPr/>
          </p:nvSpPr>
          <p:spPr bwMode="auto">
            <a:xfrm>
              <a:off x="1787" y="1104"/>
              <a:ext cx="469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600">
                  <a:solidFill>
                    <a:srgbClr val="CC0000"/>
                  </a:solidFill>
                </a:rPr>
                <a:t>6O</a:t>
              </a:r>
              <a:r>
                <a:rPr lang="en-US" altLang="en-US" sz="2600" baseline="-25000">
                  <a:solidFill>
                    <a:srgbClr val="CC0000"/>
                  </a:solidFill>
                </a:rPr>
                <a:t>2</a:t>
              </a:r>
              <a:endParaRPr lang="en-US" altLang="en-US" sz="2600" baseline="-25000">
                <a:solidFill>
                  <a:schemeClr val="tx2"/>
                </a:solidFill>
              </a:endParaRPr>
            </a:p>
          </p:txBody>
        </p:sp>
        <p:sp>
          <p:nvSpPr>
            <p:cNvPr id="76808" name="Rectangle 8"/>
            <p:cNvSpPr>
              <a:spLocks noChangeArrowheads="1"/>
            </p:cNvSpPr>
            <p:nvPr/>
          </p:nvSpPr>
          <p:spPr bwMode="auto">
            <a:xfrm>
              <a:off x="2798" y="1099"/>
              <a:ext cx="619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600">
                  <a:solidFill>
                    <a:srgbClr val="CC0000"/>
                  </a:solidFill>
                </a:rPr>
                <a:t>6CO</a:t>
              </a:r>
              <a:r>
                <a:rPr lang="en-US" altLang="en-US" sz="2600" baseline="-25000">
                  <a:solidFill>
                    <a:srgbClr val="CC0000"/>
                  </a:solidFill>
                </a:rPr>
                <a:t>2</a:t>
              </a:r>
              <a:endParaRPr lang="en-US" altLang="en-US" sz="2600" baseline="-25000">
                <a:solidFill>
                  <a:schemeClr val="tx2"/>
                </a:solidFill>
              </a:endParaRPr>
            </a:p>
          </p:txBody>
        </p:sp>
        <p:sp>
          <p:nvSpPr>
            <p:cNvPr id="76809" name="Rectangle 9"/>
            <p:cNvSpPr>
              <a:spLocks noChangeArrowheads="1"/>
            </p:cNvSpPr>
            <p:nvPr/>
          </p:nvSpPr>
          <p:spPr bwMode="auto">
            <a:xfrm>
              <a:off x="3638" y="1099"/>
              <a:ext cx="619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600">
                  <a:solidFill>
                    <a:srgbClr val="CC0000"/>
                  </a:solidFill>
                </a:rPr>
                <a:t>6H</a:t>
              </a:r>
              <a:r>
                <a:rPr lang="en-US" altLang="en-US" sz="2600" baseline="-25000">
                  <a:solidFill>
                    <a:srgbClr val="CC0000"/>
                  </a:solidFill>
                </a:rPr>
                <a:t>2</a:t>
              </a:r>
              <a:r>
                <a:rPr lang="en-US" altLang="en-US" sz="2600">
                  <a:solidFill>
                    <a:srgbClr val="CC0000"/>
                  </a:solidFill>
                </a:rPr>
                <a:t>O</a:t>
              </a:r>
            </a:p>
          </p:txBody>
        </p:sp>
        <p:sp>
          <p:nvSpPr>
            <p:cNvPr id="76810" name="Rectangle 10"/>
            <p:cNvSpPr>
              <a:spLocks noChangeArrowheads="1"/>
            </p:cNvSpPr>
            <p:nvPr/>
          </p:nvSpPr>
          <p:spPr bwMode="auto">
            <a:xfrm>
              <a:off x="4433" y="1099"/>
              <a:ext cx="943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600">
                  <a:solidFill>
                    <a:srgbClr val="CC0000"/>
                  </a:solidFill>
                </a:rPr>
                <a:t>~36 ATP</a:t>
              </a:r>
            </a:p>
          </p:txBody>
        </p:sp>
        <p:sp>
          <p:nvSpPr>
            <p:cNvPr id="76811" name="Rectangle 11"/>
            <p:cNvSpPr>
              <a:spLocks noChangeArrowheads="1"/>
            </p:cNvSpPr>
            <p:nvPr/>
          </p:nvSpPr>
          <p:spPr bwMode="auto">
            <a:xfrm>
              <a:off x="2352" y="1080"/>
              <a:ext cx="353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ym typeface="Symbol" panose="05050102010706020507" pitchFamily="18" charset="2"/>
                </a:rPr>
                <a:t></a:t>
              </a:r>
            </a:p>
          </p:txBody>
        </p:sp>
        <p:sp>
          <p:nvSpPr>
            <p:cNvPr id="76812" name="Rectangle 12"/>
            <p:cNvSpPr>
              <a:spLocks noChangeArrowheads="1"/>
            </p:cNvSpPr>
            <p:nvPr/>
          </p:nvSpPr>
          <p:spPr bwMode="auto">
            <a:xfrm>
              <a:off x="1491" y="1099"/>
              <a:ext cx="237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600"/>
                <a:t>+</a:t>
              </a:r>
            </a:p>
          </p:txBody>
        </p:sp>
        <p:sp>
          <p:nvSpPr>
            <p:cNvPr id="76813" name="Rectangle 13"/>
            <p:cNvSpPr>
              <a:spLocks noChangeArrowheads="1"/>
            </p:cNvSpPr>
            <p:nvPr/>
          </p:nvSpPr>
          <p:spPr bwMode="auto">
            <a:xfrm>
              <a:off x="3408" y="1099"/>
              <a:ext cx="237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600"/>
                <a:t>+</a:t>
              </a:r>
            </a:p>
          </p:txBody>
        </p:sp>
        <p:sp>
          <p:nvSpPr>
            <p:cNvPr id="76814" name="Rectangle 14"/>
            <p:cNvSpPr>
              <a:spLocks noChangeArrowheads="1"/>
            </p:cNvSpPr>
            <p:nvPr/>
          </p:nvSpPr>
          <p:spPr bwMode="auto">
            <a:xfrm>
              <a:off x="4211" y="1099"/>
              <a:ext cx="237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600"/>
                <a:t>+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3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Taking it beyond…</a:t>
            </a:r>
          </a:p>
        </p:txBody>
      </p:sp>
      <p:sp>
        <p:nvSpPr>
          <p:cNvPr id="788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1219200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is the final electron acceptor in electron transport chain?</a:t>
            </a:r>
          </a:p>
        </p:txBody>
      </p:sp>
      <p:sp>
        <p:nvSpPr>
          <p:cNvPr id="400388" name="Rectangle 4"/>
          <p:cNvSpPr>
            <a:spLocks noChangeArrowheads="1"/>
          </p:cNvSpPr>
          <p:nvPr/>
        </p:nvSpPr>
        <p:spPr bwMode="auto">
          <a:xfrm>
            <a:off x="3810000" y="2362200"/>
            <a:ext cx="736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800">
                <a:solidFill>
                  <a:srgbClr val="CC0000"/>
                </a:solidFill>
              </a:rPr>
              <a:t>O</a:t>
            </a:r>
            <a:r>
              <a:rPr lang="en-US" altLang="en-US" sz="3800" baseline="-25000">
                <a:solidFill>
                  <a:srgbClr val="CC0000"/>
                </a:solidFill>
              </a:rPr>
              <a:t>2</a:t>
            </a:r>
            <a:endParaRPr lang="en-US" altLang="en-US" sz="3800">
              <a:solidFill>
                <a:srgbClr val="CC0000"/>
              </a:solidFill>
            </a:endParaRPr>
          </a:p>
        </p:txBody>
      </p:sp>
      <p:sp>
        <p:nvSpPr>
          <p:cNvPr id="400389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38200" y="32004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So what happens if O</a:t>
            </a:r>
            <a:r>
              <a:rPr lang="en-US" altLang="en-US" baseline="-25000"/>
              <a:t>2</a:t>
            </a:r>
            <a:r>
              <a:rPr lang="en-US" altLang="en-US"/>
              <a:t> unavailable?</a:t>
            </a:r>
          </a:p>
        </p:txBody>
      </p:sp>
      <p:sp>
        <p:nvSpPr>
          <p:cNvPr id="400390" name="Rectangle 6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2209800" y="3962400"/>
            <a:ext cx="6400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</a:pPr>
            <a:r>
              <a:rPr lang="en-US" altLang="en-US">
                <a:solidFill>
                  <a:srgbClr val="CC0000"/>
                </a:solidFill>
              </a:rPr>
              <a:t>ETC backs up</a:t>
            </a:r>
          </a:p>
          <a:p>
            <a:pPr eaLnBrk="1" hangingPunct="1">
              <a:buClr>
                <a:schemeClr val="tx2"/>
              </a:buClr>
            </a:pPr>
            <a:r>
              <a:rPr lang="en-US" altLang="en-US">
                <a:solidFill>
                  <a:srgbClr val="CC0000"/>
                </a:solidFill>
              </a:rPr>
              <a:t>ATP production ceases</a:t>
            </a:r>
            <a:endParaRPr lang="en-US" altLang="en-US"/>
          </a:p>
          <a:p>
            <a:pPr eaLnBrk="1" hangingPunct="1">
              <a:buClr>
                <a:schemeClr val="tx2"/>
              </a:buClr>
            </a:pPr>
            <a:r>
              <a:rPr lang="en-US" altLang="en-US">
                <a:solidFill>
                  <a:srgbClr val="CC0000"/>
                </a:solidFill>
              </a:rPr>
              <a:t>cells run out of energy</a:t>
            </a:r>
          </a:p>
          <a:p>
            <a:pPr eaLnBrk="1" hangingPunct="1">
              <a:buClr>
                <a:schemeClr val="tx2"/>
              </a:buClr>
            </a:pPr>
            <a:r>
              <a:rPr lang="en-US" altLang="en-US">
                <a:solidFill>
                  <a:srgbClr val="CC0000"/>
                </a:solidFill>
              </a:rPr>
              <a:t>and you die!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0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0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0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0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8" grpId="0" build="allAtOnce"/>
      <p:bldP spid="40039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00"/>
          <a:stretch>
            <a:fillRect/>
          </a:stretch>
        </p:blipFill>
        <p:spPr bwMode="auto">
          <a:xfrm>
            <a:off x="762000" y="1370013"/>
            <a:ext cx="5313363" cy="541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Glycolysis summary </a:t>
            </a:r>
          </a:p>
        </p:txBody>
      </p:sp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5943600" y="1676400"/>
            <a:ext cx="28479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/>
              <a:t>invest some ATP</a:t>
            </a:r>
            <a:endParaRPr lang="en-US" altLang="en-US" sz="2600">
              <a:solidFill>
                <a:srgbClr val="CC0000"/>
              </a:solidFill>
            </a:endParaRPr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5943600" y="3505200"/>
            <a:ext cx="25146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/>
              <a:t>harvest a little </a:t>
            </a:r>
            <a:br>
              <a:rPr lang="en-US" altLang="en-US" sz="2600"/>
            </a:br>
            <a:r>
              <a:rPr lang="en-US" altLang="en-US" sz="2600"/>
              <a:t>more ATP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/>
              <a:t>&amp; a little NADH</a:t>
            </a:r>
            <a:endParaRPr lang="en-US" altLang="en-US" sz="260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14"/>
          <p:cNvGrpSpPr>
            <a:grpSpLocks/>
          </p:cNvGrpSpPr>
          <p:nvPr/>
        </p:nvGrpSpPr>
        <p:grpSpPr bwMode="auto">
          <a:xfrm>
            <a:off x="1600200" y="3124200"/>
            <a:ext cx="4443413" cy="3657600"/>
            <a:chOff x="2832" y="1920"/>
            <a:chExt cx="2799" cy="2304"/>
          </a:xfrm>
        </p:grpSpPr>
        <p:pic>
          <p:nvPicPr>
            <p:cNvPr id="39945" name="Picture 11" descr="f9-08_what_happens_to_p_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0"/>
            <a:stretch>
              <a:fillRect/>
            </a:stretch>
          </p:blipFill>
          <p:spPr bwMode="auto">
            <a:xfrm>
              <a:off x="2832" y="2157"/>
              <a:ext cx="2799" cy="2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46" name="Rectangle 12"/>
            <p:cNvSpPr>
              <a:spLocks noChangeArrowheads="1"/>
            </p:cNvSpPr>
            <p:nvPr/>
          </p:nvSpPr>
          <p:spPr bwMode="auto">
            <a:xfrm>
              <a:off x="3168" y="1920"/>
              <a:ext cx="211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</p:grp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152400" y="6324600"/>
            <a:ext cx="1752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0">
              <a:solidFill>
                <a:schemeClr val="tx1"/>
              </a:solidFill>
            </a:endParaRP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How is NADH recycled to NAD</a:t>
            </a:r>
            <a:r>
              <a:rPr lang="en-US" altLang="en-US" sz="3200" baseline="30000" smtClean="0"/>
              <a:t>+</a:t>
            </a:r>
            <a:r>
              <a:rPr lang="en-US" altLang="en-US" sz="3200" smtClean="0"/>
              <a:t>?</a:t>
            </a:r>
          </a:p>
        </p:txBody>
      </p:sp>
      <p:sp>
        <p:nvSpPr>
          <p:cNvPr id="39941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Another molecule must accept H from NADH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aerobic respiration </a:t>
            </a:r>
          </a:p>
          <a:p>
            <a:pPr marL="1085850" lvl="2" eaLnBrk="1" hangingPunct="1">
              <a:lnSpc>
                <a:spcPct val="90000"/>
              </a:lnSpc>
            </a:pPr>
            <a:r>
              <a:rPr lang="en-US" altLang="en-US" sz="2000" smtClean="0"/>
              <a:t>ethanol fermentation</a:t>
            </a:r>
          </a:p>
          <a:p>
            <a:pPr marL="1085850" lvl="2" eaLnBrk="1" hangingPunct="1">
              <a:lnSpc>
                <a:spcPct val="90000"/>
              </a:lnSpc>
            </a:pPr>
            <a:r>
              <a:rPr lang="en-US" altLang="en-US" sz="2000" smtClean="0"/>
              <a:t>lactic acid fermentation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aerobic respiration</a:t>
            </a:r>
          </a:p>
        </p:txBody>
      </p:sp>
      <p:pic>
        <p:nvPicPr>
          <p:cNvPr id="3994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0"/>
            <a:ext cx="14874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3" name="Rectangle 9"/>
          <p:cNvSpPr>
            <a:spLocks noChangeArrowheads="1"/>
          </p:cNvSpPr>
          <p:nvPr/>
        </p:nvSpPr>
        <p:spPr bwMode="auto">
          <a:xfrm>
            <a:off x="115888" y="5775325"/>
            <a:ext cx="1211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NADH</a:t>
            </a:r>
          </a:p>
        </p:txBody>
      </p:sp>
      <p:pic>
        <p:nvPicPr>
          <p:cNvPr id="39944" name="Picture 13" descr="f9-09_how_wine_is_mad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0" t="3000" r="11250"/>
          <a:stretch>
            <a:fillRect/>
          </a:stretch>
        </p:blipFill>
        <p:spPr bwMode="auto">
          <a:xfrm>
            <a:off x="6234113" y="3505200"/>
            <a:ext cx="2909887" cy="273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4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>
                <a:solidFill>
                  <a:schemeClr val="tx1"/>
                </a:solidFill>
              </a:rPr>
              <a:t>2005-2006</a:t>
            </a:r>
            <a:endParaRPr lang="en-US" altLang="en-US" sz="1400" b="0" smtClean="0">
              <a:solidFill>
                <a:schemeClr val="tx1"/>
              </a:solidFill>
            </a:endParaRPr>
          </a:p>
        </p:txBody>
      </p:sp>
      <p:sp>
        <p:nvSpPr>
          <p:cNvPr id="41987" name="Rectangle 26"/>
          <p:cNvSpPr>
            <a:spLocks noChangeArrowheads="1"/>
          </p:cNvSpPr>
          <p:nvPr/>
        </p:nvSpPr>
        <p:spPr bwMode="auto">
          <a:xfrm>
            <a:off x="228600" y="6324600"/>
            <a:ext cx="8458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0">
              <a:solidFill>
                <a:schemeClr val="tx1"/>
              </a:solidFill>
            </a:endParaRPr>
          </a:p>
        </p:txBody>
      </p:sp>
      <p:sp>
        <p:nvSpPr>
          <p:cNvPr id="41988" name="Rectangle 25"/>
          <p:cNvSpPr>
            <a:spLocks noChangeArrowheads="1"/>
          </p:cNvSpPr>
          <p:nvPr/>
        </p:nvSpPr>
        <p:spPr bwMode="auto">
          <a:xfrm>
            <a:off x="1981200" y="4876800"/>
            <a:ext cx="5181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0">
              <a:solidFill>
                <a:schemeClr val="tx1"/>
              </a:solidFill>
            </a:endParaRPr>
          </a:p>
        </p:txBody>
      </p:sp>
      <p:sp>
        <p:nvSpPr>
          <p:cNvPr id="41989" name="Rectangle 23"/>
          <p:cNvSpPr>
            <a:spLocks noChangeArrowheads="1"/>
          </p:cNvSpPr>
          <p:nvPr/>
        </p:nvSpPr>
        <p:spPr bwMode="auto">
          <a:xfrm>
            <a:off x="1981200" y="1981200"/>
            <a:ext cx="5181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0">
              <a:solidFill>
                <a:schemeClr val="tx1"/>
              </a:solidFill>
            </a:endParaRPr>
          </a:p>
        </p:txBody>
      </p:sp>
      <p:sp>
        <p:nvSpPr>
          <p:cNvPr id="419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Anaerobic ethanol fermentation</a:t>
            </a:r>
          </a:p>
        </p:txBody>
      </p:sp>
      <p:sp>
        <p:nvSpPr>
          <p:cNvPr id="419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2819400"/>
          </a:xfrm>
        </p:spPr>
        <p:txBody>
          <a:bodyPr/>
          <a:lstStyle/>
          <a:p>
            <a:pPr eaLnBrk="1" hangingPunct="1"/>
            <a:r>
              <a:rPr lang="en-US" altLang="en-US" smtClean="0"/>
              <a:t>Bacteria, yeast</a:t>
            </a:r>
          </a:p>
        </p:txBody>
      </p:sp>
      <p:grpSp>
        <p:nvGrpSpPr>
          <p:cNvPr id="41992" name="Group 35"/>
          <p:cNvGrpSpPr>
            <a:grpSpLocks/>
          </p:cNvGrpSpPr>
          <p:nvPr/>
        </p:nvGrpSpPr>
        <p:grpSpPr bwMode="auto">
          <a:xfrm>
            <a:off x="2141538" y="2057400"/>
            <a:ext cx="4860925" cy="990600"/>
            <a:chOff x="1349" y="1296"/>
            <a:chExt cx="3062" cy="624"/>
          </a:xfrm>
        </p:grpSpPr>
        <p:sp>
          <p:nvSpPr>
            <p:cNvPr id="42008" name="Oval 11"/>
            <p:cNvSpPr>
              <a:spLocks noChangeArrowheads="1"/>
            </p:cNvSpPr>
            <p:nvPr/>
          </p:nvSpPr>
          <p:spPr bwMode="auto">
            <a:xfrm>
              <a:off x="3941" y="1584"/>
              <a:ext cx="336" cy="33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>
                  <a:solidFill>
                    <a:schemeClr val="tx2"/>
                  </a:solidFill>
                </a:rPr>
                <a:t>1C</a:t>
              </a:r>
            </a:p>
          </p:txBody>
        </p:sp>
        <p:sp>
          <p:nvSpPr>
            <p:cNvPr id="42009" name="AutoShape 12"/>
            <p:cNvSpPr>
              <a:spLocks noChangeArrowheads="1"/>
            </p:cNvSpPr>
            <p:nvPr/>
          </p:nvSpPr>
          <p:spPr bwMode="auto">
            <a:xfrm>
              <a:off x="1733" y="1584"/>
              <a:ext cx="384" cy="332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FFF82A"/>
            </a:solidFill>
            <a:ln w="9525">
              <a:solidFill>
                <a:srgbClr val="FFF82A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>
                  <a:solidFill>
                    <a:schemeClr val="tx2"/>
                  </a:solidFill>
                </a:rPr>
                <a:t>3C</a:t>
              </a:r>
              <a:endParaRPr lang="en-US" altLang="en-US" sz="2400" b="0">
                <a:solidFill>
                  <a:schemeClr val="tx2"/>
                </a:solidFill>
              </a:endParaRPr>
            </a:p>
          </p:txBody>
        </p:sp>
        <p:sp>
          <p:nvSpPr>
            <p:cNvPr id="42010" name="AutoShape 13"/>
            <p:cNvSpPr>
              <a:spLocks noChangeArrowheads="1"/>
            </p:cNvSpPr>
            <p:nvPr/>
          </p:nvSpPr>
          <p:spPr bwMode="auto">
            <a:xfrm>
              <a:off x="2981" y="1584"/>
              <a:ext cx="384" cy="332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FFF82A"/>
            </a:solidFill>
            <a:ln w="9525">
              <a:solidFill>
                <a:srgbClr val="FFF82A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>
                  <a:solidFill>
                    <a:schemeClr val="tx2"/>
                  </a:solidFill>
                </a:rPr>
                <a:t>2C</a:t>
              </a:r>
              <a:endParaRPr lang="en-US" altLang="en-US" sz="2400" b="0">
                <a:solidFill>
                  <a:schemeClr val="tx2"/>
                </a:solidFill>
              </a:endParaRPr>
            </a:p>
          </p:txBody>
        </p:sp>
        <p:sp>
          <p:nvSpPr>
            <p:cNvPr id="42011" name="Rectangle 14"/>
            <p:cNvSpPr>
              <a:spLocks noChangeArrowheads="1"/>
            </p:cNvSpPr>
            <p:nvPr/>
          </p:nvSpPr>
          <p:spPr bwMode="auto">
            <a:xfrm>
              <a:off x="1349" y="1296"/>
              <a:ext cx="3062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chemeClr val="tx2"/>
                  </a:solidFill>
                </a:rPr>
                <a:t>pyruvate </a:t>
              </a:r>
              <a:r>
                <a:rPr lang="en-US" altLang="en-US">
                  <a:solidFill>
                    <a:schemeClr val="tx2"/>
                  </a:solidFill>
                  <a:sym typeface="Symbol" panose="05050102010706020507" pitchFamily="18" charset="2"/>
                </a:rPr>
                <a:t> </a:t>
              </a:r>
              <a:r>
                <a:rPr lang="en-US" altLang="en-US">
                  <a:solidFill>
                    <a:schemeClr val="tx2"/>
                  </a:solidFill>
                </a:rPr>
                <a:t>ethanol + CO</a:t>
              </a:r>
              <a:r>
                <a:rPr lang="en-US" altLang="en-US" baseline="-25000">
                  <a:solidFill>
                    <a:schemeClr val="tx2"/>
                  </a:solidFill>
                </a:rPr>
                <a:t>2</a:t>
              </a:r>
            </a:p>
          </p:txBody>
        </p:sp>
      </p:grpSp>
      <p:sp>
        <p:nvSpPr>
          <p:cNvPr id="41993" name="Rectangle 1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38200" y="42672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Animals, some fungi</a:t>
            </a:r>
          </a:p>
        </p:txBody>
      </p:sp>
      <p:grpSp>
        <p:nvGrpSpPr>
          <p:cNvPr id="41994" name="Group 16"/>
          <p:cNvGrpSpPr>
            <a:grpSpLocks/>
          </p:cNvGrpSpPr>
          <p:nvPr/>
        </p:nvGrpSpPr>
        <p:grpSpPr bwMode="auto">
          <a:xfrm>
            <a:off x="2141538" y="4932363"/>
            <a:ext cx="4202112" cy="1030287"/>
            <a:chOff x="1556" y="1987"/>
            <a:chExt cx="2647" cy="649"/>
          </a:xfrm>
        </p:grpSpPr>
        <p:sp>
          <p:nvSpPr>
            <p:cNvPr id="42005" name="Rectangle 17"/>
            <p:cNvSpPr>
              <a:spLocks noChangeArrowheads="1"/>
            </p:cNvSpPr>
            <p:nvPr/>
          </p:nvSpPr>
          <p:spPr bwMode="auto">
            <a:xfrm>
              <a:off x="1556" y="1987"/>
              <a:ext cx="2647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chemeClr val="tx2"/>
                  </a:solidFill>
                </a:rPr>
                <a:t>pyruvate </a:t>
              </a:r>
              <a:r>
                <a:rPr lang="en-US" altLang="en-US">
                  <a:solidFill>
                    <a:schemeClr val="tx2"/>
                  </a:solidFill>
                  <a:sym typeface="Symbol" panose="05050102010706020507" pitchFamily="18" charset="2"/>
                </a:rPr>
                <a:t> </a:t>
              </a:r>
              <a:r>
                <a:rPr lang="en-US" altLang="en-US">
                  <a:solidFill>
                    <a:schemeClr val="tx2"/>
                  </a:solidFill>
                </a:rPr>
                <a:t>lactic acid</a:t>
              </a:r>
            </a:p>
          </p:txBody>
        </p:sp>
        <p:sp>
          <p:nvSpPr>
            <p:cNvPr id="42006" name="AutoShape 18"/>
            <p:cNvSpPr>
              <a:spLocks noChangeArrowheads="1"/>
            </p:cNvSpPr>
            <p:nvPr/>
          </p:nvSpPr>
          <p:spPr bwMode="auto">
            <a:xfrm>
              <a:off x="1920" y="2304"/>
              <a:ext cx="384" cy="332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FFF82A"/>
            </a:solidFill>
            <a:ln w="9525">
              <a:solidFill>
                <a:srgbClr val="FFF82A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>
                  <a:solidFill>
                    <a:schemeClr val="tx2"/>
                  </a:solidFill>
                </a:rPr>
                <a:t>3C</a:t>
              </a: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42007" name="AutoShape 19"/>
            <p:cNvSpPr>
              <a:spLocks noChangeArrowheads="1"/>
            </p:cNvSpPr>
            <p:nvPr/>
          </p:nvSpPr>
          <p:spPr bwMode="auto">
            <a:xfrm>
              <a:off x="3360" y="2304"/>
              <a:ext cx="384" cy="332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FFF82A"/>
            </a:solidFill>
            <a:ln w="9525">
              <a:solidFill>
                <a:srgbClr val="FFF82A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>
                  <a:solidFill>
                    <a:schemeClr val="tx2"/>
                  </a:solidFill>
                </a:rPr>
                <a:t>3C</a:t>
              </a:r>
              <a:endParaRPr lang="en-US" altLang="en-US" sz="2400" b="0">
                <a:solidFill>
                  <a:schemeClr val="tx1"/>
                </a:solidFill>
              </a:endParaRPr>
            </a:p>
          </p:txBody>
        </p:sp>
      </p:grpSp>
      <p:sp>
        <p:nvSpPr>
          <p:cNvPr id="41995" name="Rectangle 2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04800" y="3276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585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2" eaLnBrk="1" hangingPunct="1">
              <a:lnSpc>
                <a:spcPct val="90000"/>
              </a:lnSpc>
            </a:pPr>
            <a:r>
              <a:rPr lang="en-US" altLang="en-US"/>
              <a:t>beer, wine, bread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at ~12% ethanol, kills yeast</a:t>
            </a:r>
          </a:p>
        </p:txBody>
      </p:sp>
      <p:sp>
        <p:nvSpPr>
          <p:cNvPr id="41996" name="Rectangle 2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04800" y="6096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585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2" eaLnBrk="1" hangingPunct="1">
              <a:lnSpc>
                <a:spcPct val="130000"/>
              </a:lnSpc>
            </a:pPr>
            <a:r>
              <a:rPr lang="en-US" altLang="en-US"/>
              <a:t>cheese, yogurt, anaerobic exercise (no O</a:t>
            </a:r>
            <a:r>
              <a:rPr lang="en-US" altLang="en-US" baseline="-25000"/>
              <a:t>2</a:t>
            </a:r>
            <a:r>
              <a:rPr lang="en-US" altLang="en-US"/>
              <a:t>)</a:t>
            </a:r>
          </a:p>
        </p:txBody>
      </p:sp>
      <p:grpSp>
        <p:nvGrpSpPr>
          <p:cNvPr id="41997" name="Group 27"/>
          <p:cNvGrpSpPr>
            <a:grpSpLocks/>
          </p:cNvGrpSpPr>
          <p:nvPr/>
        </p:nvGrpSpPr>
        <p:grpSpPr bwMode="auto">
          <a:xfrm>
            <a:off x="2971800" y="2606675"/>
            <a:ext cx="2112963" cy="746125"/>
            <a:chOff x="1578" y="1824"/>
            <a:chExt cx="1923" cy="680"/>
          </a:xfrm>
        </p:grpSpPr>
        <p:sp>
          <p:nvSpPr>
            <p:cNvPr id="42002" name="AutoShape 28"/>
            <p:cNvSpPr>
              <a:spLocks noChangeArrowheads="1"/>
            </p:cNvSpPr>
            <p:nvPr/>
          </p:nvSpPr>
          <p:spPr bwMode="auto">
            <a:xfrm flipV="1">
              <a:off x="2256" y="1824"/>
              <a:ext cx="576" cy="384"/>
            </a:xfrm>
            <a:prstGeom prst="curvedUpArrow">
              <a:avLst>
                <a:gd name="adj1" fmla="val 30000"/>
                <a:gd name="adj2" fmla="val 60000"/>
                <a:gd name="adj3" fmla="val 33333"/>
              </a:avLst>
            </a:prstGeom>
            <a:solidFill>
              <a:srgbClr val="FFEA1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42003" name="Rectangle 29"/>
            <p:cNvSpPr>
              <a:spLocks noChangeArrowheads="1"/>
            </p:cNvSpPr>
            <p:nvPr/>
          </p:nvSpPr>
          <p:spPr bwMode="auto">
            <a:xfrm>
              <a:off x="1578" y="2142"/>
              <a:ext cx="835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CC0000"/>
                  </a:solidFill>
                </a:rPr>
                <a:t>NADH</a:t>
              </a:r>
            </a:p>
          </p:txBody>
        </p:sp>
        <p:sp>
          <p:nvSpPr>
            <p:cNvPr id="42004" name="Rectangle 30"/>
            <p:cNvSpPr>
              <a:spLocks noChangeArrowheads="1"/>
            </p:cNvSpPr>
            <p:nvPr/>
          </p:nvSpPr>
          <p:spPr bwMode="auto">
            <a:xfrm>
              <a:off x="2746" y="2142"/>
              <a:ext cx="755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CC0000"/>
                  </a:solidFill>
                </a:rPr>
                <a:t>NAD</a:t>
              </a:r>
              <a:r>
                <a:rPr lang="en-US" altLang="en-US" sz="2000" baseline="30000">
                  <a:solidFill>
                    <a:srgbClr val="CC0000"/>
                  </a:solidFill>
                </a:rPr>
                <a:t>+</a:t>
              </a:r>
              <a:endParaRPr lang="en-US" altLang="en-US" sz="2000">
                <a:solidFill>
                  <a:srgbClr val="CC0000"/>
                </a:solidFill>
              </a:endParaRPr>
            </a:p>
          </p:txBody>
        </p:sp>
      </p:grpSp>
      <p:grpSp>
        <p:nvGrpSpPr>
          <p:cNvPr id="41998" name="Group 31"/>
          <p:cNvGrpSpPr>
            <a:grpSpLocks/>
          </p:cNvGrpSpPr>
          <p:nvPr/>
        </p:nvGrpSpPr>
        <p:grpSpPr bwMode="auto">
          <a:xfrm>
            <a:off x="2971800" y="5502275"/>
            <a:ext cx="2112963" cy="746125"/>
            <a:chOff x="1578" y="1824"/>
            <a:chExt cx="1923" cy="680"/>
          </a:xfrm>
        </p:grpSpPr>
        <p:sp>
          <p:nvSpPr>
            <p:cNvPr id="41999" name="AutoShape 32"/>
            <p:cNvSpPr>
              <a:spLocks noChangeArrowheads="1"/>
            </p:cNvSpPr>
            <p:nvPr/>
          </p:nvSpPr>
          <p:spPr bwMode="auto">
            <a:xfrm flipV="1">
              <a:off x="2256" y="1824"/>
              <a:ext cx="576" cy="384"/>
            </a:xfrm>
            <a:prstGeom prst="curvedUpArrow">
              <a:avLst>
                <a:gd name="adj1" fmla="val 30000"/>
                <a:gd name="adj2" fmla="val 60000"/>
                <a:gd name="adj3" fmla="val 33333"/>
              </a:avLst>
            </a:prstGeom>
            <a:solidFill>
              <a:srgbClr val="FFEA1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42000" name="Rectangle 33"/>
            <p:cNvSpPr>
              <a:spLocks noChangeArrowheads="1"/>
            </p:cNvSpPr>
            <p:nvPr/>
          </p:nvSpPr>
          <p:spPr bwMode="auto">
            <a:xfrm>
              <a:off x="1578" y="2142"/>
              <a:ext cx="835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CC0000"/>
                  </a:solidFill>
                </a:rPr>
                <a:t>NADH</a:t>
              </a:r>
            </a:p>
          </p:txBody>
        </p:sp>
        <p:sp>
          <p:nvSpPr>
            <p:cNvPr id="42001" name="Rectangle 34"/>
            <p:cNvSpPr>
              <a:spLocks noChangeArrowheads="1"/>
            </p:cNvSpPr>
            <p:nvPr/>
          </p:nvSpPr>
          <p:spPr bwMode="auto">
            <a:xfrm>
              <a:off x="2746" y="2142"/>
              <a:ext cx="755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CC0000"/>
                  </a:solidFill>
                </a:rPr>
                <a:t>NAD</a:t>
              </a:r>
              <a:r>
                <a:rPr lang="en-US" altLang="en-US" sz="2000" baseline="30000">
                  <a:solidFill>
                    <a:srgbClr val="CC0000"/>
                  </a:solidFill>
                </a:rPr>
                <a:t>+</a:t>
              </a:r>
              <a:endParaRPr lang="en-US" altLang="en-US" sz="2000">
                <a:solidFill>
                  <a:srgbClr val="CC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Pyruvate is a branching point</a:t>
            </a:r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66"/>
          <a:stretch>
            <a:fillRect/>
          </a:stretch>
        </p:blipFill>
        <p:spPr bwMode="auto">
          <a:xfrm>
            <a:off x="4800600" y="1676400"/>
            <a:ext cx="3925888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295400" y="1371600"/>
            <a:ext cx="1981200" cy="6096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mtClean="0"/>
              <a:t>Pyruvate</a:t>
            </a:r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 rot="1800000">
            <a:off x="1524000" y="1905000"/>
            <a:ext cx="304800" cy="1752600"/>
          </a:xfrm>
          <a:prstGeom prst="downArrow">
            <a:avLst>
              <a:gd name="adj1" fmla="val 50000"/>
              <a:gd name="adj2" fmla="val 143750"/>
            </a:avLst>
          </a:prstGeom>
          <a:solidFill>
            <a:srgbClr val="FFEA1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0">
              <a:solidFill>
                <a:schemeClr val="tx1"/>
              </a:solidFill>
            </a:endParaRPr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 rot="-1800000">
            <a:off x="2971800" y="1828800"/>
            <a:ext cx="304800" cy="2971800"/>
          </a:xfrm>
          <a:prstGeom prst="downArrow">
            <a:avLst>
              <a:gd name="adj1" fmla="val 50000"/>
              <a:gd name="adj2" fmla="val 243750"/>
            </a:avLst>
          </a:prstGeom>
          <a:solidFill>
            <a:srgbClr val="FFEA1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0">
              <a:solidFill>
                <a:schemeClr val="tx1"/>
              </a:solidFill>
            </a:endParaRPr>
          </a:p>
        </p:txBody>
      </p:sp>
      <p:grpSp>
        <p:nvGrpSpPr>
          <p:cNvPr id="44039" name="Group 7"/>
          <p:cNvGrpSpPr>
            <a:grpSpLocks/>
          </p:cNvGrpSpPr>
          <p:nvPr/>
        </p:nvGrpSpPr>
        <p:grpSpPr bwMode="auto">
          <a:xfrm>
            <a:off x="2438400" y="2514600"/>
            <a:ext cx="685800" cy="685800"/>
            <a:chOff x="1632" y="1440"/>
            <a:chExt cx="432" cy="432"/>
          </a:xfrm>
        </p:grpSpPr>
        <p:sp>
          <p:nvSpPr>
            <p:cNvPr id="44046" name="Oval 8"/>
            <p:cNvSpPr>
              <a:spLocks noChangeArrowheads="1"/>
            </p:cNvSpPr>
            <p:nvPr/>
          </p:nvSpPr>
          <p:spPr bwMode="auto">
            <a:xfrm>
              <a:off x="1632" y="1440"/>
              <a:ext cx="432" cy="432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44047" name="Rectangle 9"/>
            <p:cNvSpPr>
              <a:spLocks noChangeArrowheads="1"/>
            </p:cNvSpPr>
            <p:nvPr/>
          </p:nvSpPr>
          <p:spPr bwMode="auto">
            <a:xfrm>
              <a:off x="1632" y="1459"/>
              <a:ext cx="392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</a:rPr>
                <a:t>O</a:t>
              </a:r>
              <a:r>
                <a:rPr lang="en-US" altLang="en-US" baseline="-25000">
                  <a:solidFill>
                    <a:srgbClr val="000000"/>
                  </a:solidFill>
                </a:rPr>
                <a:t>2</a:t>
              </a: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4040" name="Group 10"/>
          <p:cNvGrpSpPr>
            <a:grpSpLocks/>
          </p:cNvGrpSpPr>
          <p:nvPr/>
        </p:nvGrpSpPr>
        <p:grpSpPr bwMode="auto">
          <a:xfrm>
            <a:off x="1295400" y="2362200"/>
            <a:ext cx="685800" cy="715963"/>
            <a:chOff x="1632" y="2957"/>
            <a:chExt cx="432" cy="451"/>
          </a:xfrm>
        </p:grpSpPr>
        <p:sp>
          <p:nvSpPr>
            <p:cNvPr id="44043" name="Oval 11"/>
            <p:cNvSpPr>
              <a:spLocks noChangeArrowheads="1"/>
            </p:cNvSpPr>
            <p:nvPr/>
          </p:nvSpPr>
          <p:spPr bwMode="auto">
            <a:xfrm>
              <a:off x="1632" y="2957"/>
              <a:ext cx="432" cy="432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1632" y="2976"/>
              <a:ext cx="392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</a:rPr>
                <a:t>O</a:t>
              </a:r>
              <a:r>
                <a:rPr lang="en-US" altLang="en-US" baseline="-25000">
                  <a:solidFill>
                    <a:srgbClr val="000000"/>
                  </a:solidFill>
                </a:rPr>
                <a:t>2</a:t>
              </a: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4045" name="Line 13"/>
            <p:cNvSpPr>
              <a:spLocks noChangeShapeType="1"/>
            </p:cNvSpPr>
            <p:nvPr/>
          </p:nvSpPr>
          <p:spPr bwMode="auto">
            <a:xfrm flipH="1">
              <a:off x="1632" y="2976"/>
              <a:ext cx="432" cy="432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41" name="Rectangle 14"/>
          <p:cNvSpPr>
            <a:spLocks noChangeArrowheads="1"/>
          </p:cNvSpPr>
          <p:nvPr/>
        </p:nvSpPr>
        <p:spPr bwMode="auto">
          <a:xfrm>
            <a:off x="1981200" y="4572000"/>
            <a:ext cx="3124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Kreb’s cycle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mitochondria</a:t>
            </a:r>
            <a:endParaRPr lang="en-US" altLang="en-US"/>
          </a:p>
        </p:txBody>
      </p:sp>
      <p:sp>
        <p:nvSpPr>
          <p:cNvPr id="44042" name="Rectangle 15"/>
          <p:cNvSpPr>
            <a:spLocks noChangeArrowheads="1"/>
          </p:cNvSpPr>
          <p:nvPr/>
        </p:nvSpPr>
        <p:spPr bwMode="auto">
          <a:xfrm>
            <a:off x="-52388" y="3489325"/>
            <a:ext cx="24907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fermentation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Pyruvate oxidized to Acetyl CoA </a:t>
            </a:r>
          </a:p>
        </p:txBody>
      </p:sp>
      <p:pic>
        <p:nvPicPr>
          <p:cNvPr id="46083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5"/>
          <a:stretch>
            <a:fillRect/>
          </a:stretch>
        </p:blipFill>
        <p:spPr>
          <a:xfrm>
            <a:off x="838200" y="1339850"/>
            <a:ext cx="7772400" cy="4146550"/>
          </a:xfrm>
        </p:spPr>
      </p:pic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846263" y="5715000"/>
            <a:ext cx="580548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  <a:sym typeface="Symbol" panose="05050102010706020507" pitchFamily="18" charset="2"/>
              </a:rPr>
              <a:t>Yield =</a:t>
            </a:r>
            <a:r>
              <a:rPr lang="en-US" altLang="en-US">
                <a:solidFill>
                  <a:srgbClr val="CC0000"/>
                </a:solidFill>
                <a:sym typeface="Symbol" panose="05050102010706020507" pitchFamily="18" charset="2"/>
              </a:rPr>
              <a:t> 2C sugar </a:t>
            </a:r>
            <a:r>
              <a:rPr lang="en-US" altLang="en-US">
                <a:solidFill>
                  <a:schemeClr val="tx2"/>
                </a:solidFill>
                <a:sym typeface="Symbol" panose="05050102010706020507" pitchFamily="18" charset="2"/>
              </a:rPr>
              <a:t>+</a:t>
            </a:r>
            <a:r>
              <a:rPr lang="en-US" altLang="en-US">
                <a:solidFill>
                  <a:srgbClr val="CC0000"/>
                </a:solidFill>
                <a:sym typeface="Symbol" panose="05050102010706020507" pitchFamily="18" charset="2"/>
              </a:rPr>
              <a:t> CO</a:t>
            </a:r>
            <a:r>
              <a:rPr lang="en-US" altLang="en-US" baseline="-25000">
                <a:solidFill>
                  <a:srgbClr val="CC0000"/>
                </a:solidFill>
                <a:sym typeface="Symbol" panose="05050102010706020507" pitchFamily="18" charset="2"/>
              </a:rPr>
              <a:t>2 </a:t>
            </a:r>
            <a:r>
              <a:rPr lang="en-US" altLang="en-US">
                <a:solidFill>
                  <a:schemeClr val="tx2"/>
                </a:solidFill>
                <a:sym typeface="Symbol" panose="05050102010706020507" pitchFamily="18" charset="2"/>
              </a:rPr>
              <a:t>+</a:t>
            </a:r>
            <a:r>
              <a:rPr lang="en-US" altLang="en-US">
                <a:solidFill>
                  <a:srgbClr val="CC0000"/>
                </a:solidFill>
                <a:sym typeface="Symbol" panose="05050102010706020507" pitchFamily="18" charset="2"/>
              </a:rPr>
              <a:t> NADH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5181600" y="1905000"/>
            <a:ext cx="1457325" cy="427038"/>
          </a:xfrm>
          <a:prstGeom prst="rect">
            <a:avLst/>
          </a:prstGeom>
          <a:solidFill>
            <a:srgbClr val="FFEA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solidFill>
                  <a:srgbClr val="CC0000"/>
                </a:solidFill>
              </a:rPr>
              <a:t>reduction</a:t>
            </a:r>
            <a:endParaRPr lang="en-US" altLang="en-US" sz="2200" baseline="-25000">
              <a:solidFill>
                <a:srgbClr val="CC0000"/>
              </a:solidFill>
            </a:endParaRPr>
          </a:p>
        </p:txBody>
      </p:sp>
      <p:sp>
        <p:nvSpPr>
          <p:cNvPr id="46086" name="Rectangle 7"/>
          <p:cNvSpPr>
            <a:spLocks noChangeArrowheads="1"/>
          </p:cNvSpPr>
          <p:nvPr/>
        </p:nvSpPr>
        <p:spPr bwMode="auto">
          <a:xfrm>
            <a:off x="4114800" y="4800600"/>
            <a:ext cx="1425575" cy="427038"/>
          </a:xfrm>
          <a:prstGeom prst="rect">
            <a:avLst/>
          </a:prstGeom>
          <a:solidFill>
            <a:srgbClr val="FFEA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solidFill>
                  <a:srgbClr val="CC0000"/>
                </a:solidFill>
              </a:rPr>
              <a:t>oxidation</a:t>
            </a:r>
            <a:endParaRPr lang="en-US" altLang="en-US" sz="2200" baseline="-2500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4959350" y="17526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FFCC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0">
              <a:solidFill>
                <a:schemeClr val="tx1"/>
              </a:solidFill>
            </a:endParaRPr>
          </a:p>
        </p:txBody>
      </p:sp>
      <p:sp>
        <p:nvSpPr>
          <p:cNvPr id="48131" name="Oval 3"/>
          <p:cNvSpPr>
            <a:spLocks noChangeArrowheads="1"/>
          </p:cNvSpPr>
          <p:nvPr/>
        </p:nvSpPr>
        <p:spPr bwMode="auto">
          <a:xfrm>
            <a:off x="3024188" y="2209800"/>
            <a:ext cx="4191000" cy="4191000"/>
          </a:xfrm>
          <a:prstGeom prst="ellipse">
            <a:avLst/>
          </a:prstGeom>
          <a:noFill/>
          <a:ln w="127000">
            <a:solidFill>
              <a:srgbClr val="FFCC1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0">
              <a:solidFill>
                <a:schemeClr val="tx1"/>
              </a:solidFill>
            </a:endParaRPr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3962400" y="2057400"/>
            <a:ext cx="671513" cy="609600"/>
            <a:chOff x="2597" y="917"/>
            <a:chExt cx="423" cy="384"/>
          </a:xfrm>
        </p:grpSpPr>
        <p:sp>
          <p:nvSpPr>
            <p:cNvPr id="48191" name="Oval 5"/>
            <p:cNvSpPr>
              <a:spLocks noChangeArrowheads="1"/>
            </p:cNvSpPr>
            <p:nvPr/>
          </p:nvSpPr>
          <p:spPr bwMode="auto">
            <a:xfrm>
              <a:off x="2616" y="917"/>
              <a:ext cx="384" cy="38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48192" name="Rectangle 6"/>
            <p:cNvSpPr>
              <a:spLocks noChangeArrowheads="1"/>
            </p:cNvSpPr>
            <p:nvPr/>
          </p:nvSpPr>
          <p:spPr bwMode="auto">
            <a:xfrm>
              <a:off x="2597" y="936"/>
              <a:ext cx="423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</a:rPr>
                <a:t>4C</a:t>
              </a:r>
              <a:endParaRPr lang="en-US" altLang="en-US" sz="2600">
                <a:solidFill>
                  <a:schemeClr val="tx2"/>
                </a:solidFill>
              </a:endParaRPr>
            </a:p>
          </p:txBody>
        </p:sp>
      </p:grpSp>
      <p:grpSp>
        <p:nvGrpSpPr>
          <p:cNvPr id="48133" name="Group 7"/>
          <p:cNvGrpSpPr>
            <a:grpSpLocks/>
          </p:cNvGrpSpPr>
          <p:nvPr/>
        </p:nvGrpSpPr>
        <p:grpSpPr bwMode="auto">
          <a:xfrm>
            <a:off x="6681788" y="3200400"/>
            <a:ext cx="671512" cy="609600"/>
            <a:chOff x="2597" y="917"/>
            <a:chExt cx="423" cy="384"/>
          </a:xfrm>
        </p:grpSpPr>
        <p:sp>
          <p:nvSpPr>
            <p:cNvPr id="48189" name="Oval 8"/>
            <p:cNvSpPr>
              <a:spLocks noChangeArrowheads="1"/>
            </p:cNvSpPr>
            <p:nvPr/>
          </p:nvSpPr>
          <p:spPr bwMode="auto">
            <a:xfrm>
              <a:off x="2616" y="917"/>
              <a:ext cx="384" cy="38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48190" name="Rectangle 9"/>
            <p:cNvSpPr>
              <a:spLocks noChangeArrowheads="1"/>
            </p:cNvSpPr>
            <p:nvPr/>
          </p:nvSpPr>
          <p:spPr bwMode="auto">
            <a:xfrm>
              <a:off x="2597" y="936"/>
              <a:ext cx="423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</a:rPr>
                <a:t>6C</a:t>
              </a:r>
              <a:endParaRPr lang="en-US" altLang="en-US" sz="2600">
                <a:solidFill>
                  <a:schemeClr val="tx2"/>
                </a:solidFill>
              </a:endParaRPr>
            </a:p>
          </p:txBody>
        </p:sp>
      </p:grpSp>
      <p:grpSp>
        <p:nvGrpSpPr>
          <p:cNvPr id="48134" name="Group 10"/>
          <p:cNvGrpSpPr>
            <a:grpSpLocks/>
          </p:cNvGrpSpPr>
          <p:nvPr/>
        </p:nvGrpSpPr>
        <p:grpSpPr bwMode="auto">
          <a:xfrm>
            <a:off x="3938588" y="5943600"/>
            <a:ext cx="671512" cy="609600"/>
            <a:chOff x="2597" y="917"/>
            <a:chExt cx="423" cy="384"/>
          </a:xfrm>
        </p:grpSpPr>
        <p:sp>
          <p:nvSpPr>
            <p:cNvPr id="48187" name="Oval 11"/>
            <p:cNvSpPr>
              <a:spLocks noChangeArrowheads="1"/>
            </p:cNvSpPr>
            <p:nvPr/>
          </p:nvSpPr>
          <p:spPr bwMode="auto">
            <a:xfrm>
              <a:off x="2616" y="917"/>
              <a:ext cx="384" cy="38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48188" name="Rectangle 12"/>
            <p:cNvSpPr>
              <a:spLocks noChangeArrowheads="1"/>
            </p:cNvSpPr>
            <p:nvPr/>
          </p:nvSpPr>
          <p:spPr bwMode="auto">
            <a:xfrm>
              <a:off x="2597" y="936"/>
              <a:ext cx="423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</a:rPr>
                <a:t>4C</a:t>
              </a:r>
              <a:endParaRPr lang="en-US" altLang="en-US" sz="2600">
                <a:solidFill>
                  <a:schemeClr val="tx2"/>
                </a:solidFill>
              </a:endParaRPr>
            </a:p>
          </p:txBody>
        </p:sp>
      </p:grpSp>
      <p:grpSp>
        <p:nvGrpSpPr>
          <p:cNvPr id="48135" name="Group 13"/>
          <p:cNvGrpSpPr>
            <a:grpSpLocks/>
          </p:cNvGrpSpPr>
          <p:nvPr/>
        </p:nvGrpSpPr>
        <p:grpSpPr bwMode="auto">
          <a:xfrm>
            <a:off x="2795588" y="4800600"/>
            <a:ext cx="671512" cy="609600"/>
            <a:chOff x="2597" y="917"/>
            <a:chExt cx="423" cy="384"/>
          </a:xfrm>
        </p:grpSpPr>
        <p:sp>
          <p:nvSpPr>
            <p:cNvPr id="48185" name="Oval 14"/>
            <p:cNvSpPr>
              <a:spLocks noChangeArrowheads="1"/>
            </p:cNvSpPr>
            <p:nvPr/>
          </p:nvSpPr>
          <p:spPr bwMode="auto">
            <a:xfrm>
              <a:off x="2616" y="917"/>
              <a:ext cx="384" cy="38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48186" name="Rectangle 15"/>
            <p:cNvSpPr>
              <a:spLocks noChangeArrowheads="1"/>
            </p:cNvSpPr>
            <p:nvPr/>
          </p:nvSpPr>
          <p:spPr bwMode="auto">
            <a:xfrm>
              <a:off x="2597" y="936"/>
              <a:ext cx="423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</a:rPr>
                <a:t>4C</a:t>
              </a:r>
              <a:endParaRPr lang="en-US" altLang="en-US" sz="2600">
                <a:solidFill>
                  <a:schemeClr val="tx2"/>
                </a:solidFill>
              </a:endParaRPr>
            </a:p>
          </p:txBody>
        </p:sp>
      </p:grpSp>
      <p:grpSp>
        <p:nvGrpSpPr>
          <p:cNvPr id="48136" name="Group 16"/>
          <p:cNvGrpSpPr>
            <a:grpSpLocks/>
          </p:cNvGrpSpPr>
          <p:nvPr/>
        </p:nvGrpSpPr>
        <p:grpSpPr bwMode="auto">
          <a:xfrm>
            <a:off x="2795588" y="3200400"/>
            <a:ext cx="671512" cy="609600"/>
            <a:chOff x="2597" y="917"/>
            <a:chExt cx="423" cy="384"/>
          </a:xfrm>
        </p:grpSpPr>
        <p:sp>
          <p:nvSpPr>
            <p:cNvPr id="48183" name="Oval 17"/>
            <p:cNvSpPr>
              <a:spLocks noChangeArrowheads="1"/>
            </p:cNvSpPr>
            <p:nvPr/>
          </p:nvSpPr>
          <p:spPr bwMode="auto">
            <a:xfrm>
              <a:off x="2616" y="917"/>
              <a:ext cx="384" cy="38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48184" name="Rectangle 18"/>
            <p:cNvSpPr>
              <a:spLocks noChangeArrowheads="1"/>
            </p:cNvSpPr>
            <p:nvPr/>
          </p:nvSpPr>
          <p:spPr bwMode="auto">
            <a:xfrm>
              <a:off x="2597" y="936"/>
              <a:ext cx="423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</a:rPr>
                <a:t>4C</a:t>
              </a:r>
              <a:endParaRPr lang="en-US" altLang="en-US" sz="2600">
                <a:solidFill>
                  <a:schemeClr val="tx2"/>
                </a:solidFill>
              </a:endParaRPr>
            </a:p>
          </p:txBody>
        </p:sp>
      </p:grpSp>
      <p:grpSp>
        <p:nvGrpSpPr>
          <p:cNvPr id="48137" name="Group 19"/>
          <p:cNvGrpSpPr>
            <a:grpSpLocks/>
          </p:cNvGrpSpPr>
          <p:nvPr/>
        </p:nvGrpSpPr>
        <p:grpSpPr bwMode="auto">
          <a:xfrm>
            <a:off x="4776788" y="1219200"/>
            <a:ext cx="671512" cy="609600"/>
            <a:chOff x="2650" y="605"/>
            <a:chExt cx="423" cy="384"/>
          </a:xfrm>
        </p:grpSpPr>
        <p:sp>
          <p:nvSpPr>
            <p:cNvPr id="48181" name="Oval 20"/>
            <p:cNvSpPr>
              <a:spLocks noChangeArrowheads="1"/>
            </p:cNvSpPr>
            <p:nvPr/>
          </p:nvSpPr>
          <p:spPr bwMode="auto">
            <a:xfrm>
              <a:off x="2669" y="605"/>
              <a:ext cx="384" cy="384"/>
            </a:xfrm>
            <a:prstGeom prst="ellipse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48182" name="Rectangle 21"/>
            <p:cNvSpPr>
              <a:spLocks noChangeArrowheads="1"/>
            </p:cNvSpPr>
            <p:nvPr/>
          </p:nvSpPr>
          <p:spPr bwMode="auto">
            <a:xfrm>
              <a:off x="2650" y="614"/>
              <a:ext cx="423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chemeClr val="bg1"/>
                  </a:solidFill>
                </a:rPr>
                <a:t>2C</a:t>
              </a:r>
              <a:endParaRPr lang="en-US" altLang="en-US" sz="2600">
                <a:solidFill>
                  <a:schemeClr val="bg1"/>
                </a:solidFill>
              </a:endParaRPr>
            </a:p>
          </p:txBody>
        </p:sp>
      </p:grpSp>
      <p:grpSp>
        <p:nvGrpSpPr>
          <p:cNvPr id="48138" name="Group 22"/>
          <p:cNvGrpSpPr>
            <a:grpSpLocks/>
          </p:cNvGrpSpPr>
          <p:nvPr/>
        </p:nvGrpSpPr>
        <p:grpSpPr bwMode="auto">
          <a:xfrm>
            <a:off x="5614988" y="2057400"/>
            <a:ext cx="671512" cy="609600"/>
            <a:chOff x="2650" y="605"/>
            <a:chExt cx="423" cy="384"/>
          </a:xfrm>
        </p:grpSpPr>
        <p:sp>
          <p:nvSpPr>
            <p:cNvPr id="48179" name="Oval 23"/>
            <p:cNvSpPr>
              <a:spLocks noChangeArrowheads="1"/>
            </p:cNvSpPr>
            <p:nvPr/>
          </p:nvSpPr>
          <p:spPr bwMode="auto">
            <a:xfrm>
              <a:off x="2669" y="605"/>
              <a:ext cx="384" cy="384"/>
            </a:xfrm>
            <a:prstGeom prst="ellipse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48180" name="Rectangle 24"/>
            <p:cNvSpPr>
              <a:spLocks noChangeArrowheads="1"/>
            </p:cNvSpPr>
            <p:nvPr/>
          </p:nvSpPr>
          <p:spPr bwMode="auto">
            <a:xfrm>
              <a:off x="2650" y="614"/>
              <a:ext cx="423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chemeClr val="bg1"/>
                  </a:solidFill>
                </a:rPr>
                <a:t>6C</a:t>
              </a:r>
              <a:endParaRPr lang="en-US" altLang="en-US" sz="2600">
                <a:solidFill>
                  <a:schemeClr val="bg1"/>
                </a:solidFill>
              </a:endParaRPr>
            </a:p>
          </p:txBody>
        </p:sp>
      </p:grpSp>
      <p:grpSp>
        <p:nvGrpSpPr>
          <p:cNvPr id="48139" name="Group 25"/>
          <p:cNvGrpSpPr>
            <a:grpSpLocks/>
          </p:cNvGrpSpPr>
          <p:nvPr/>
        </p:nvGrpSpPr>
        <p:grpSpPr bwMode="auto">
          <a:xfrm>
            <a:off x="6757988" y="4724400"/>
            <a:ext cx="671512" cy="609600"/>
            <a:chOff x="2650" y="605"/>
            <a:chExt cx="423" cy="384"/>
          </a:xfrm>
        </p:grpSpPr>
        <p:sp>
          <p:nvSpPr>
            <p:cNvPr id="48177" name="Oval 26"/>
            <p:cNvSpPr>
              <a:spLocks noChangeArrowheads="1"/>
            </p:cNvSpPr>
            <p:nvPr/>
          </p:nvSpPr>
          <p:spPr bwMode="auto">
            <a:xfrm>
              <a:off x="2669" y="605"/>
              <a:ext cx="384" cy="384"/>
            </a:xfrm>
            <a:prstGeom prst="ellipse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48178" name="Rectangle 27"/>
            <p:cNvSpPr>
              <a:spLocks noChangeArrowheads="1"/>
            </p:cNvSpPr>
            <p:nvPr/>
          </p:nvSpPr>
          <p:spPr bwMode="auto">
            <a:xfrm>
              <a:off x="2650" y="614"/>
              <a:ext cx="423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chemeClr val="bg1"/>
                  </a:solidFill>
                </a:rPr>
                <a:t>5C</a:t>
              </a:r>
              <a:endParaRPr lang="en-US" altLang="en-US" sz="2600">
                <a:solidFill>
                  <a:schemeClr val="bg1"/>
                </a:solidFill>
              </a:endParaRPr>
            </a:p>
          </p:txBody>
        </p:sp>
      </p:grpSp>
      <p:grpSp>
        <p:nvGrpSpPr>
          <p:cNvPr id="48140" name="Group 28"/>
          <p:cNvGrpSpPr>
            <a:grpSpLocks/>
          </p:cNvGrpSpPr>
          <p:nvPr/>
        </p:nvGrpSpPr>
        <p:grpSpPr bwMode="auto">
          <a:xfrm>
            <a:off x="5691188" y="5867400"/>
            <a:ext cx="671512" cy="609600"/>
            <a:chOff x="2650" y="605"/>
            <a:chExt cx="423" cy="384"/>
          </a:xfrm>
        </p:grpSpPr>
        <p:sp>
          <p:nvSpPr>
            <p:cNvPr id="48175" name="Oval 29"/>
            <p:cNvSpPr>
              <a:spLocks noChangeArrowheads="1"/>
            </p:cNvSpPr>
            <p:nvPr/>
          </p:nvSpPr>
          <p:spPr bwMode="auto">
            <a:xfrm>
              <a:off x="2669" y="605"/>
              <a:ext cx="384" cy="384"/>
            </a:xfrm>
            <a:prstGeom prst="ellipse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48176" name="Rectangle 30"/>
            <p:cNvSpPr>
              <a:spLocks noChangeArrowheads="1"/>
            </p:cNvSpPr>
            <p:nvPr/>
          </p:nvSpPr>
          <p:spPr bwMode="auto">
            <a:xfrm>
              <a:off x="2650" y="614"/>
              <a:ext cx="423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chemeClr val="bg1"/>
                  </a:solidFill>
                </a:rPr>
                <a:t>4C</a:t>
              </a:r>
              <a:endParaRPr lang="en-US" altLang="en-US" sz="2600">
                <a:solidFill>
                  <a:schemeClr val="bg1"/>
                </a:solidFill>
              </a:endParaRPr>
            </a:p>
          </p:txBody>
        </p:sp>
      </p:grpSp>
      <p:grpSp>
        <p:nvGrpSpPr>
          <p:cNvPr id="48141" name="Group 31"/>
          <p:cNvGrpSpPr>
            <a:grpSpLocks/>
          </p:cNvGrpSpPr>
          <p:nvPr/>
        </p:nvGrpSpPr>
        <p:grpSpPr bwMode="auto">
          <a:xfrm>
            <a:off x="7367588" y="3687763"/>
            <a:ext cx="1547812" cy="655637"/>
            <a:chOff x="4272" y="2352"/>
            <a:chExt cx="975" cy="413"/>
          </a:xfrm>
        </p:grpSpPr>
        <p:sp>
          <p:nvSpPr>
            <p:cNvPr id="48173" name="AutoShape 32"/>
            <p:cNvSpPr>
              <a:spLocks noChangeArrowheads="1"/>
            </p:cNvSpPr>
            <p:nvPr/>
          </p:nvSpPr>
          <p:spPr bwMode="auto">
            <a:xfrm>
              <a:off x="4272" y="2352"/>
              <a:ext cx="528" cy="336"/>
            </a:xfrm>
            <a:prstGeom prst="curvedRightArrow">
              <a:avLst>
                <a:gd name="adj1" fmla="val 20000"/>
                <a:gd name="adj2" fmla="val 40000"/>
                <a:gd name="adj3" fmla="val 52381"/>
              </a:avLst>
            </a:prstGeom>
            <a:solidFill>
              <a:srgbClr val="FFEA1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48174" name="Rectangle 33"/>
            <p:cNvSpPr>
              <a:spLocks noChangeArrowheads="1"/>
            </p:cNvSpPr>
            <p:nvPr/>
          </p:nvSpPr>
          <p:spPr bwMode="auto">
            <a:xfrm>
              <a:off x="4800" y="2496"/>
              <a:ext cx="44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>
                  <a:solidFill>
                    <a:srgbClr val="000000"/>
                  </a:solidFill>
                </a:rPr>
                <a:t>CO</a:t>
              </a:r>
              <a:r>
                <a:rPr lang="en-US" altLang="en-US" sz="2200" baseline="-25000">
                  <a:solidFill>
                    <a:srgbClr val="000000"/>
                  </a:solidFill>
                </a:rPr>
                <a:t>2</a:t>
              </a: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8142" name="Group 34"/>
          <p:cNvGrpSpPr>
            <a:grpSpLocks/>
          </p:cNvGrpSpPr>
          <p:nvPr/>
        </p:nvGrpSpPr>
        <p:grpSpPr bwMode="auto">
          <a:xfrm>
            <a:off x="6986588" y="5410200"/>
            <a:ext cx="1547812" cy="655638"/>
            <a:chOff x="4272" y="2352"/>
            <a:chExt cx="975" cy="413"/>
          </a:xfrm>
        </p:grpSpPr>
        <p:sp>
          <p:nvSpPr>
            <p:cNvPr id="48171" name="AutoShape 35"/>
            <p:cNvSpPr>
              <a:spLocks noChangeArrowheads="1"/>
            </p:cNvSpPr>
            <p:nvPr/>
          </p:nvSpPr>
          <p:spPr bwMode="auto">
            <a:xfrm>
              <a:off x="4272" y="2352"/>
              <a:ext cx="528" cy="336"/>
            </a:xfrm>
            <a:prstGeom prst="curvedRightArrow">
              <a:avLst>
                <a:gd name="adj1" fmla="val 20000"/>
                <a:gd name="adj2" fmla="val 40000"/>
                <a:gd name="adj3" fmla="val 52381"/>
              </a:avLst>
            </a:prstGeom>
            <a:solidFill>
              <a:srgbClr val="FFEA1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48172" name="Rectangle 36"/>
            <p:cNvSpPr>
              <a:spLocks noChangeArrowheads="1"/>
            </p:cNvSpPr>
            <p:nvPr/>
          </p:nvSpPr>
          <p:spPr bwMode="auto">
            <a:xfrm>
              <a:off x="4800" y="2496"/>
              <a:ext cx="44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>
                  <a:solidFill>
                    <a:srgbClr val="000000"/>
                  </a:solidFill>
                </a:rPr>
                <a:t>CO</a:t>
              </a:r>
              <a:r>
                <a:rPr lang="en-US" altLang="en-US" sz="2200" baseline="-25000">
                  <a:solidFill>
                    <a:srgbClr val="000000"/>
                  </a:solidFill>
                </a:rPr>
                <a:t>2</a:t>
              </a: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48143" name="Rectangle 37"/>
          <p:cNvSpPr>
            <a:spLocks noChangeArrowheads="1"/>
          </p:cNvSpPr>
          <p:nvPr/>
        </p:nvSpPr>
        <p:spPr bwMode="auto">
          <a:xfrm>
            <a:off x="6145213" y="1905000"/>
            <a:ext cx="10223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solidFill>
                  <a:srgbClr val="000000"/>
                </a:solidFill>
              </a:rPr>
              <a:t>citrate</a:t>
            </a:r>
            <a:endParaRPr lang="en-US" altLang="en-US" sz="2200" baseline="-25000">
              <a:solidFill>
                <a:srgbClr val="000000"/>
              </a:solidFill>
            </a:endParaRPr>
          </a:p>
        </p:txBody>
      </p:sp>
      <p:sp>
        <p:nvSpPr>
          <p:cNvPr id="48144" name="Rectangle 38"/>
          <p:cNvSpPr>
            <a:spLocks noChangeArrowheads="1"/>
          </p:cNvSpPr>
          <p:nvPr/>
        </p:nvSpPr>
        <p:spPr bwMode="auto">
          <a:xfrm>
            <a:off x="5464175" y="1173163"/>
            <a:ext cx="16287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solidFill>
                  <a:srgbClr val="000000"/>
                </a:solidFill>
              </a:rPr>
              <a:t>acetyl CoA</a:t>
            </a:r>
            <a:endParaRPr lang="en-US" altLang="en-US" sz="2200" baseline="-25000">
              <a:solidFill>
                <a:srgbClr val="000000"/>
              </a:solidFill>
            </a:endParaRPr>
          </a:p>
        </p:txBody>
      </p:sp>
      <p:sp>
        <p:nvSpPr>
          <p:cNvPr id="48145" name="Rectangle 39"/>
          <p:cNvSpPr>
            <a:spLocks noChangeArrowheads="1"/>
          </p:cNvSpPr>
          <p:nvPr/>
        </p:nvSpPr>
        <p:spPr bwMode="auto">
          <a:xfrm>
            <a:off x="581025" y="685800"/>
            <a:ext cx="815657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400">
                <a:solidFill>
                  <a:schemeClr val="tx2"/>
                </a:solidFill>
              </a:rPr>
              <a:t>Count the carbons &amp; electron carriers!</a:t>
            </a:r>
            <a:endParaRPr lang="en-US" altLang="en-US" baseline="-25000">
              <a:solidFill>
                <a:srgbClr val="000000"/>
              </a:solidFill>
            </a:endParaRPr>
          </a:p>
        </p:txBody>
      </p:sp>
      <p:sp>
        <p:nvSpPr>
          <p:cNvPr id="48146" name="AutoShape 40"/>
          <p:cNvSpPr>
            <a:spLocks noChangeArrowheads="1"/>
          </p:cNvSpPr>
          <p:nvPr/>
        </p:nvSpPr>
        <p:spPr bwMode="auto">
          <a:xfrm rot="-185259">
            <a:off x="4800600" y="2057400"/>
            <a:ext cx="228600" cy="381000"/>
          </a:xfrm>
          <a:prstGeom prst="rightArrow">
            <a:avLst>
              <a:gd name="adj1" fmla="val 48352"/>
              <a:gd name="adj2" fmla="val 10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0">
              <a:solidFill>
                <a:schemeClr val="tx1"/>
              </a:solidFill>
            </a:endParaRPr>
          </a:p>
        </p:txBody>
      </p:sp>
      <p:sp>
        <p:nvSpPr>
          <p:cNvPr id="48147" name="AutoShape 41"/>
          <p:cNvSpPr>
            <a:spLocks noChangeArrowheads="1"/>
          </p:cNvSpPr>
          <p:nvPr/>
        </p:nvSpPr>
        <p:spPr bwMode="auto">
          <a:xfrm rot="-185259">
            <a:off x="4724400" y="2057400"/>
            <a:ext cx="228600" cy="381000"/>
          </a:xfrm>
          <a:prstGeom prst="rightArrow">
            <a:avLst>
              <a:gd name="adj1" fmla="val 48352"/>
              <a:gd name="adj2" fmla="val 100000"/>
            </a:avLst>
          </a:prstGeom>
          <a:solidFill>
            <a:srgbClr val="FFCC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0">
              <a:solidFill>
                <a:schemeClr val="tx1"/>
              </a:solidFill>
            </a:endParaRPr>
          </a:p>
        </p:txBody>
      </p:sp>
      <p:sp>
        <p:nvSpPr>
          <p:cNvPr id="48148" name="Text Box 42"/>
          <p:cNvSpPr txBox="1">
            <a:spLocks noChangeArrowheads="1"/>
          </p:cNvSpPr>
          <p:nvPr/>
        </p:nvSpPr>
        <p:spPr bwMode="auto">
          <a:xfrm>
            <a:off x="4794250" y="3048000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rgbClr val="804000"/>
                </a:solidFill>
              </a:rPr>
              <a:t>x</a:t>
            </a:r>
            <a:r>
              <a:rPr lang="en-US" altLang="en-US" sz="4000">
                <a:solidFill>
                  <a:srgbClr val="804000"/>
                </a:solidFill>
              </a:rPr>
              <a:t>2</a:t>
            </a:r>
          </a:p>
        </p:txBody>
      </p:sp>
      <p:grpSp>
        <p:nvGrpSpPr>
          <p:cNvPr id="48149" name="Group 43"/>
          <p:cNvGrpSpPr>
            <a:grpSpLocks/>
          </p:cNvGrpSpPr>
          <p:nvPr/>
        </p:nvGrpSpPr>
        <p:grpSpPr bwMode="auto">
          <a:xfrm>
            <a:off x="3200400" y="1219200"/>
            <a:ext cx="671513" cy="609600"/>
            <a:chOff x="2650" y="605"/>
            <a:chExt cx="423" cy="384"/>
          </a:xfrm>
        </p:grpSpPr>
        <p:sp>
          <p:nvSpPr>
            <p:cNvPr id="48169" name="Oval 44"/>
            <p:cNvSpPr>
              <a:spLocks noChangeArrowheads="1"/>
            </p:cNvSpPr>
            <p:nvPr/>
          </p:nvSpPr>
          <p:spPr bwMode="auto">
            <a:xfrm>
              <a:off x="2669" y="605"/>
              <a:ext cx="384" cy="384"/>
            </a:xfrm>
            <a:prstGeom prst="ellipse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48170" name="Rectangle 45"/>
            <p:cNvSpPr>
              <a:spLocks noChangeArrowheads="1"/>
            </p:cNvSpPr>
            <p:nvPr/>
          </p:nvSpPr>
          <p:spPr bwMode="auto">
            <a:xfrm>
              <a:off x="2650" y="614"/>
              <a:ext cx="423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chemeClr val="bg1"/>
                  </a:solidFill>
                </a:rPr>
                <a:t>3C</a:t>
              </a:r>
              <a:endParaRPr lang="en-US" altLang="en-US" sz="2600">
                <a:solidFill>
                  <a:schemeClr val="bg1"/>
                </a:solidFill>
              </a:endParaRPr>
            </a:p>
          </p:txBody>
        </p:sp>
      </p:grpSp>
      <p:sp>
        <p:nvSpPr>
          <p:cNvPr id="48150" name="AutoShape 46"/>
          <p:cNvSpPr>
            <a:spLocks noChangeArrowheads="1"/>
          </p:cNvSpPr>
          <p:nvPr/>
        </p:nvSpPr>
        <p:spPr bwMode="auto">
          <a:xfrm rot="-5400000">
            <a:off x="4171950" y="1104900"/>
            <a:ext cx="304800" cy="838200"/>
          </a:xfrm>
          <a:prstGeom prst="downArrow">
            <a:avLst>
              <a:gd name="adj1" fmla="val 50000"/>
              <a:gd name="adj2" fmla="val 68750"/>
            </a:avLst>
          </a:prstGeom>
          <a:solidFill>
            <a:srgbClr val="FFCC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0">
              <a:solidFill>
                <a:schemeClr val="tx1"/>
              </a:solidFill>
            </a:endParaRPr>
          </a:p>
        </p:txBody>
      </p:sp>
      <p:sp>
        <p:nvSpPr>
          <p:cNvPr id="48151" name="Rectangle 47"/>
          <p:cNvSpPr>
            <a:spLocks noChangeArrowheads="1"/>
          </p:cNvSpPr>
          <p:nvPr/>
        </p:nvSpPr>
        <p:spPr bwMode="auto">
          <a:xfrm>
            <a:off x="1851025" y="1173163"/>
            <a:ext cx="13493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solidFill>
                  <a:srgbClr val="000000"/>
                </a:solidFill>
              </a:rPr>
              <a:t>pyruvate</a:t>
            </a:r>
            <a:endParaRPr lang="en-US" altLang="en-US" sz="2200" baseline="-25000">
              <a:solidFill>
                <a:srgbClr val="000000"/>
              </a:solidFill>
            </a:endParaRPr>
          </a:p>
        </p:txBody>
      </p:sp>
      <p:sp>
        <p:nvSpPr>
          <p:cNvPr id="48152" name="Rectangle 49"/>
          <p:cNvSpPr>
            <a:spLocks noChangeArrowheads="1"/>
          </p:cNvSpPr>
          <p:nvPr/>
        </p:nvSpPr>
        <p:spPr bwMode="auto">
          <a:xfrm>
            <a:off x="4165600" y="3762375"/>
            <a:ext cx="1871663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/>
              <a:t>reduction</a:t>
            </a:r>
            <a:br>
              <a:rPr lang="en-US" altLang="en-US" sz="2600"/>
            </a:br>
            <a:r>
              <a:rPr lang="en-US" altLang="en-US" sz="2600"/>
              <a:t>of electron</a:t>
            </a:r>
            <a:br>
              <a:rPr lang="en-US" altLang="en-US" sz="2600"/>
            </a:br>
            <a:r>
              <a:rPr lang="en-US" altLang="en-US" sz="2600"/>
              <a:t>carriers</a:t>
            </a:r>
          </a:p>
        </p:txBody>
      </p:sp>
      <p:grpSp>
        <p:nvGrpSpPr>
          <p:cNvPr id="48153" name="Group 50"/>
          <p:cNvGrpSpPr>
            <a:grpSpLocks/>
          </p:cNvGrpSpPr>
          <p:nvPr/>
        </p:nvGrpSpPr>
        <p:grpSpPr bwMode="auto">
          <a:xfrm>
            <a:off x="7286625" y="4373563"/>
            <a:ext cx="1852613" cy="655637"/>
            <a:chOff x="4641" y="2832"/>
            <a:chExt cx="1167" cy="413"/>
          </a:xfrm>
        </p:grpSpPr>
        <p:sp>
          <p:nvSpPr>
            <p:cNvPr id="48167" name="AutoShape 51"/>
            <p:cNvSpPr>
              <a:spLocks noChangeArrowheads="1"/>
            </p:cNvSpPr>
            <p:nvPr/>
          </p:nvSpPr>
          <p:spPr bwMode="auto">
            <a:xfrm>
              <a:off x="4641" y="2832"/>
              <a:ext cx="528" cy="336"/>
            </a:xfrm>
            <a:prstGeom prst="curvedRightArrow">
              <a:avLst>
                <a:gd name="adj1" fmla="val 20000"/>
                <a:gd name="adj2" fmla="val 40000"/>
                <a:gd name="adj3" fmla="val 52381"/>
              </a:avLst>
            </a:prstGeom>
            <a:solidFill>
              <a:srgbClr val="0C8F0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48168" name="Rectangle 52"/>
            <p:cNvSpPr>
              <a:spLocks noChangeArrowheads="1"/>
            </p:cNvSpPr>
            <p:nvPr/>
          </p:nvSpPr>
          <p:spPr bwMode="auto">
            <a:xfrm>
              <a:off x="5184" y="2976"/>
              <a:ext cx="62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>
                  <a:solidFill>
                    <a:srgbClr val="000000"/>
                  </a:solidFill>
                </a:rPr>
                <a:t>NADH</a:t>
              </a: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8154" name="Group 53"/>
          <p:cNvGrpSpPr>
            <a:grpSpLocks/>
          </p:cNvGrpSpPr>
          <p:nvPr/>
        </p:nvGrpSpPr>
        <p:grpSpPr bwMode="auto">
          <a:xfrm>
            <a:off x="6453188" y="5946775"/>
            <a:ext cx="1852612" cy="655638"/>
            <a:chOff x="4032" y="3792"/>
            <a:chExt cx="1167" cy="413"/>
          </a:xfrm>
        </p:grpSpPr>
        <p:sp>
          <p:nvSpPr>
            <p:cNvPr id="48165" name="AutoShape 54"/>
            <p:cNvSpPr>
              <a:spLocks noChangeArrowheads="1"/>
            </p:cNvSpPr>
            <p:nvPr/>
          </p:nvSpPr>
          <p:spPr bwMode="auto">
            <a:xfrm>
              <a:off x="4032" y="3792"/>
              <a:ext cx="528" cy="336"/>
            </a:xfrm>
            <a:prstGeom prst="curvedRightArrow">
              <a:avLst>
                <a:gd name="adj1" fmla="val 20000"/>
                <a:gd name="adj2" fmla="val 40000"/>
                <a:gd name="adj3" fmla="val 52381"/>
              </a:avLst>
            </a:prstGeom>
            <a:solidFill>
              <a:srgbClr val="0C8F0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48166" name="Rectangle 55"/>
            <p:cNvSpPr>
              <a:spLocks noChangeArrowheads="1"/>
            </p:cNvSpPr>
            <p:nvPr/>
          </p:nvSpPr>
          <p:spPr bwMode="auto">
            <a:xfrm>
              <a:off x="4575" y="3936"/>
              <a:ext cx="624" cy="2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>
                  <a:solidFill>
                    <a:srgbClr val="000000"/>
                  </a:solidFill>
                </a:rPr>
                <a:t>NADH</a:t>
              </a: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8155" name="Group 56"/>
          <p:cNvGrpSpPr>
            <a:grpSpLocks/>
          </p:cNvGrpSpPr>
          <p:nvPr/>
        </p:nvGrpSpPr>
        <p:grpSpPr bwMode="auto">
          <a:xfrm>
            <a:off x="1752600" y="5641975"/>
            <a:ext cx="1828800" cy="685800"/>
            <a:chOff x="1152" y="3600"/>
            <a:chExt cx="1152" cy="432"/>
          </a:xfrm>
        </p:grpSpPr>
        <p:sp>
          <p:nvSpPr>
            <p:cNvPr id="48163" name="AutoShape 57"/>
            <p:cNvSpPr>
              <a:spLocks noChangeArrowheads="1"/>
            </p:cNvSpPr>
            <p:nvPr/>
          </p:nvSpPr>
          <p:spPr bwMode="auto">
            <a:xfrm flipH="1" flipV="1">
              <a:off x="1776" y="3696"/>
              <a:ext cx="528" cy="336"/>
            </a:xfrm>
            <a:prstGeom prst="curvedRightArrow">
              <a:avLst>
                <a:gd name="adj1" fmla="val 20000"/>
                <a:gd name="adj2" fmla="val 40000"/>
                <a:gd name="adj3" fmla="val 52381"/>
              </a:avLst>
            </a:prstGeom>
            <a:solidFill>
              <a:srgbClr val="0C8F0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48164" name="Rectangle 58"/>
            <p:cNvSpPr>
              <a:spLocks noChangeArrowheads="1"/>
            </p:cNvSpPr>
            <p:nvPr/>
          </p:nvSpPr>
          <p:spPr bwMode="auto">
            <a:xfrm flipH="1">
              <a:off x="1152" y="3600"/>
              <a:ext cx="67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>
                  <a:solidFill>
                    <a:srgbClr val="000000"/>
                  </a:solidFill>
                </a:rPr>
                <a:t>FADH</a:t>
              </a:r>
              <a:r>
                <a:rPr lang="en-US" altLang="en-US" sz="2200" baseline="-25000">
                  <a:solidFill>
                    <a:srgbClr val="000000"/>
                  </a:solidFill>
                </a:rPr>
                <a:t>2</a:t>
              </a: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8156" name="Group 59"/>
          <p:cNvGrpSpPr>
            <a:grpSpLocks/>
          </p:cNvGrpSpPr>
          <p:nvPr/>
        </p:nvGrpSpPr>
        <p:grpSpPr bwMode="auto">
          <a:xfrm>
            <a:off x="1828800" y="2136775"/>
            <a:ext cx="1752600" cy="685800"/>
            <a:chOff x="1104" y="1392"/>
            <a:chExt cx="1104" cy="432"/>
          </a:xfrm>
        </p:grpSpPr>
        <p:sp>
          <p:nvSpPr>
            <p:cNvPr id="48161" name="AutoShape 60"/>
            <p:cNvSpPr>
              <a:spLocks noChangeArrowheads="1"/>
            </p:cNvSpPr>
            <p:nvPr/>
          </p:nvSpPr>
          <p:spPr bwMode="auto">
            <a:xfrm flipH="1" flipV="1">
              <a:off x="1680" y="1488"/>
              <a:ext cx="528" cy="336"/>
            </a:xfrm>
            <a:prstGeom prst="curvedRightArrow">
              <a:avLst>
                <a:gd name="adj1" fmla="val 20000"/>
                <a:gd name="adj2" fmla="val 40000"/>
                <a:gd name="adj3" fmla="val 52381"/>
              </a:avLst>
            </a:prstGeom>
            <a:solidFill>
              <a:srgbClr val="0C8F0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48162" name="Rectangle 61"/>
            <p:cNvSpPr>
              <a:spLocks noChangeArrowheads="1"/>
            </p:cNvSpPr>
            <p:nvPr/>
          </p:nvSpPr>
          <p:spPr bwMode="auto">
            <a:xfrm flipH="1">
              <a:off x="1104" y="1392"/>
              <a:ext cx="62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>
                  <a:solidFill>
                    <a:srgbClr val="000000"/>
                  </a:solidFill>
                </a:rPr>
                <a:t>NADH</a:t>
              </a: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8157" name="Group 62"/>
          <p:cNvGrpSpPr>
            <a:grpSpLocks/>
          </p:cNvGrpSpPr>
          <p:nvPr/>
        </p:nvGrpSpPr>
        <p:grpSpPr bwMode="auto">
          <a:xfrm>
            <a:off x="4305300" y="6507163"/>
            <a:ext cx="1176338" cy="427037"/>
            <a:chOff x="2763" y="4099"/>
            <a:chExt cx="741" cy="269"/>
          </a:xfrm>
        </p:grpSpPr>
        <p:sp>
          <p:nvSpPr>
            <p:cNvPr id="48159" name="AutoShape 63"/>
            <p:cNvSpPr>
              <a:spLocks noChangeArrowheads="1"/>
            </p:cNvSpPr>
            <p:nvPr/>
          </p:nvSpPr>
          <p:spPr bwMode="auto">
            <a:xfrm rot="-5400000" flipH="1" flipV="1">
              <a:off x="3264" y="4013"/>
              <a:ext cx="144" cy="336"/>
            </a:xfrm>
            <a:prstGeom prst="curvedRightArrow">
              <a:avLst>
                <a:gd name="adj1" fmla="val 46667"/>
                <a:gd name="adj2" fmla="val 93333"/>
                <a:gd name="adj3" fmla="val 33333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48160" name="Rectangle 64"/>
            <p:cNvSpPr>
              <a:spLocks noChangeArrowheads="1"/>
            </p:cNvSpPr>
            <p:nvPr/>
          </p:nvSpPr>
          <p:spPr bwMode="auto">
            <a:xfrm flipH="1">
              <a:off x="2763" y="4099"/>
              <a:ext cx="46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>
                  <a:solidFill>
                    <a:srgbClr val="CC0000"/>
                  </a:solidFill>
                </a:rPr>
                <a:t>ATP</a:t>
              </a: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48158" name="Rectangle 66"/>
          <p:cNvSpPr>
            <a:spLocks noChangeArrowheads="1"/>
          </p:cNvSpPr>
          <p:nvPr/>
        </p:nvSpPr>
        <p:spPr bwMode="auto">
          <a:xfrm>
            <a:off x="76200" y="3505200"/>
            <a:ext cx="26670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/>
              <a:t>This happens twice for each glucose molecule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4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>
                <a:solidFill>
                  <a:schemeClr val="tx1"/>
                </a:solidFill>
              </a:rPr>
              <a:t>2005-2006</a:t>
            </a:r>
            <a:endParaRPr lang="en-US" altLang="en-US" sz="1400" b="0" smtClean="0">
              <a:solidFill>
                <a:schemeClr val="tx1"/>
              </a:solidFill>
            </a:endParaRPr>
          </a:p>
        </p:txBody>
      </p:sp>
      <p:pic>
        <p:nvPicPr>
          <p:cNvPr id="50179" name="Picture 2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9" b="4440"/>
          <a:stretch>
            <a:fillRect/>
          </a:stretch>
        </p:blipFill>
        <p:spPr>
          <a:xfrm>
            <a:off x="4343400" y="460375"/>
            <a:ext cx="4778375" cy="6397625"/>
          </a:xfrm>
        </p:spPr>
      </p:pic>
      <p:sp>
        <p:nvSpPr>
          <p:cNvPr id="23556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85800" y="1371600"/>
            <a:ext cx="3810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0F116A"/>
              </a:buClr>
              <a:buSzPct val="120000"/>
              <a:buFont typeface="Wingdings" charset="2"/>
              <a:buChar char="§"/>
              <a:defRPr/>
            </a:pPr>
            <a:r>
              <a:rPr lang="en-US" sz="3000" b="1" dirty="0">
                <a:solidFill>
                  <a:srgbClr val="0F116A"/>
                </a:solidFill>
                <a:latin typeface="Arial" charset="0"/>
              </a:rPr>
              <a:t>Krebs cycle produces:</a:t>
            </a:r>
            <a:endParaRPr lang="en-US" sz="3000" b="1" u="sng" dirty="0">
              <a:solidFill>
                <a:schemeClr val="tx2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charset="2"/>
              <a:buChar char="u"/>
              <a:defRPr/>
            </a:pPr>
            <a:r>
              <a:rPr lang="en-US" sz="2800" b="1" dirty="0">
                <a:latin typeface="Arial" charset="0"/>
              </a:rPr>
              <a:t>8 NADH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charset="2"/>
              <a:buChar char="u"/>
              <a:defRPr/>
            </a:pPr>
            <a:r>
              <a:rPr lang="en-US" sz="2800" b="1" dirty="0">
                <a:latin typeface="Arial" charset="0"/>
              </a:rPr>
              <a:t>2 FADH</a:t>
            </a:r>
            <a:r>
              <a:rPr lang="en-US" sz="2800" b="1" baseline="-25000" dirty="0">
                <a:latin typeface="Arial" charset="0"/>
              </a:rPr>
              <a:t>2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charset="2"/>
              <a:buChar char="u"/>
              <a:defRPr/>
            </a:pPr>
            <a:r>
              <a:rPr lang="en-US" sz="2800" b="1" dirty="0">
                <a:latin typeface="Arial" charset="0"/>
              </a:rPr>
              <a:t>2 ATP</a:t>
            </a:r>
          </a:p>
          <a:p>
            <a:pPr marL="285750" indent="-285750"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charset="2"/>
              <a:buChar char="u"/>
              <a:defRPr/>
            </a:pPr>
            <a:endParaRPr lang="en-US" sz="2800" b="1" dirty="0">
              <a:latin typeface="Arial" charset="0"/>
            </a:endParaRP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60000"/>
              <a:defRPr/>
            </a:pPr>
            <a:r>
              <a:rPr lang="en-US" sz="2800" b="1" dirty="0">
                <a:latin typeface="Arial" charset="0"/>
              </a:rPr>
              <a:t>Let’s go to ETC…</a:t>
            </a:r>
          </a:p>
        </p:txBody>
      </p:sp>
      <p:sp>
        <p:nvSpPr>
          <p:cNvPr id="50181" name="Rectangle 4"/>
          <p:cNvSpPr>
            <a:spLocks noChangeArrowheads="1"/>
          </p:cNvSpPr>
          <p:nvPr/>
        </p:nvSpPr>
        <p:spPr bwMode="auto">
          <a:xfrm>
            <a:off x="596900" y="685800"/>
            <a:ext cx="33448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F116A"/>
              </a:buClr>
              <a:buSzPct val="120000"/>
              <a:buFont typeface="Wingdings" panose="05000000000000000000" pitchFamily="2" charset="2"/>
              <a:buChar char="§"/>
              <a:defRPr sz="3000" b="1">
                <a:solidFill>
                  <a:srgbClr val="0F116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u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§"/>
              <a:defRPr sz="2400" b="1">
                <a:solidFill>
                  <a:srgbClr val="0F116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400">
                <a:solidFill>
                  <a:schemeClr val="tx2"/>
                </a:solidFill>
              </a:rPr>
              <a:t>NADH &amp; FADH</a:t>
            </a:r>
            <a:r>
              <a:rPr lang="en-US" altLang="en-US" sz="3400" baseline="-25000">
                <a:solidFill>
                  <a:schemeClr val="tx2"/>
                </a:solidFill>
              </a:rPr>
              <a:t>2</a:t>
            </a:r>
            <a:endParaRPr lang="en-US" altLang="en-US" baseline="-25000">
              <a:solidFill>
                <a:srgbClr val="000000"/>
              </a:solidFill>
            </a:endParaRPr>
          </a:p>
        </p:txBody>
      </p:sp>
      <p:grpSp>
        <p:nvGrpSpPr>
          <p:cNvPr id="50182" name="Group 8"/>
          <p:cNvGrpSpPr>
            <a:grpSpLocks/>
          </p:cNvGrpSpPr>
          <p:nvPr/>
        </p:nvGrpSpPr>
        <p:grpSpPr bwMode="auto">
          <a:xfrm>
            <a:off x="152400" y="5486400"/>
            <a:ext cx="3048000" cy="1295400"/>
            <a:chOff x="96" y="3456"/>
            <a:chExt cx="1920" cy="816"/>
          </a:xfrm>
        </p:grpSpPr>
        <p:pic>
          <p:nvPicPr>
            <p:cNvPr id="50183" name="Picture 6" descr="penguin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96" y="3456"/>
              <a:ext cx="803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184" name="AutoShape 7"/>
            <p:cNvSpPr>
              <a:spLocks noChangeArrowheads="1"/>
            </p:cNvSpPr>
            <p:nvPr/>
          </p:nvSpPr>
          <p:spPr bwMode="auto">
            <a:xfrm flipH="1">
              <a:off x="960" y="3456"/>
              <a:ext cx="1056" cy="765"/>
            </a:xfrm>
            <a:prstGeom prst="wedgeEllipseCallout">
              <a:avLst>
                <a:gd name="adj1" fmla="val 77648"/>
                <a:gd name="adj2" fmla="val -20329"/>
              </a:avLst>
            </a:prstGeom>
            <a:solidFill>
              <a:srgbClr val="FFEA18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rgbClr val="0F116A"/>
                </a:buClr>
                <a:buSzPct val="120000"/>
                <a:buFont typeface="Wingdings" panose="05000000000000000000" pitchFamily="2" charset="2"/>
                <a:buChar char="§"/>
                <a:defRPr sz="3000" b="1">
                  <a:solidFill>
                    <a:srgbClr val="0F116A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u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§"/>
                <a:defRPr sz="2400" b="1">
                  <a:solidFill>
                    <a:srgbClr val="0F116A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10000"/>
                <a:buFont typeface="Wingdings" panose="05000000000000000000" pitchFamily="2" charset="2"/>
                <a:buChar char="w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What’s so</a:t>
              </a:r>
              <a:br>
                <a:rPr lang="en-US" altLang="en-US" sz="1600">
                  <a:latin typeface="Comic Sans MS" panose="030F0702030302020204" pitchFamily="66" charset="0"/>
                </a:rPr>
              </a:br>
              <a:r>
                <a:rPr lang="en-US" altLang="en-US" sz="1600">
                  <a:latin typeface="Comic Sans MS" panose="030F0702030302020204" pitchFamily="66" charset="0"/>
                </a:rPr>
                <a:t>important </a:t>
              </a:r>
              <a:br>
                <a:rPr lang="en-US" altLang="en-US" sz="1600">
                  <a:latin typeface="Comic Sans MS" panose="030F0702030302020204" pitchFamily="66" charset="0"/>
                </a:rPr>
              </a:br>
              <a:r>
                <a:rPr lang="en-US" altLang="en-US" sz="1600">
                  <a:latin typeface="Comic Sans MS" panose="030F0702030302020204" pitchFamily="66" charset="0"/>
                </a:rPr>
                <a:t>about NADH?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template2005">
  <a:themeElements>
    <a:clrScheme name=" template2005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 template20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EA18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EA18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 template2005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template2005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template2005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template2005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template2005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template2005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template2005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template2005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Silver Streak:Applications:Microsoft Office 2004:Templates:My Templates: template2005.pot</Template>
  <TotalTime>2354</TotalTime>
  <Words>915</Words>
  <Application>Microsoft Office PowerPoint</Application>
  <PresentationFormat>On-screen Show (4:3)</PresentationFormat>
  <Paragraphs>262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Wingdings</vt:lpstr>
      <vt:lpstr>Times</vt:lpstr>
      <vt:lpstr>Symbol</vt:lpstr>
      <vt:lpstr>Comic Sans MS</vt:lpstr>
      <vt:lpstr> template2005</vt:lpstr>
      <vt:lpstr>Chapter  9.  Cellular Respiration  STAGE 1: Glycolysis</vt:lpstr>
      <vt:lpstr>Glycolysis </vt:lpstr>
      <vt:lpstr>Glycolysis summary </vt:lpstr>
      <vt:lpstr>How is NADH recycled to NAD+?</vt:lpstr>
      <vt:lpstr>Anaerobic ethanol fermentation</vt:lpstr>
      <vt:lpstr>Pyruvate is a branching point</vt:lpstr>
      <vt:lpstr>Pyruvate oxidized to Acetyl CoA </vt:lpstr>
      <vt:lpstr>PowerPoint Presentation</vt:lpstr>
      <vt:lpstr>PowerPoint Presentation</vt:lpstr>
      <vt:lpstr>So why the Krebs cycle?</vt:lpstr>
      <vt:lpstr>ATP accounting so far…</vt:lpstr>
      <vt:lpstr>Last stop and most important!</vt:lpstr>
      <vt:lpstr>Don’t forget the Mito! </vt:lpstr>
      <vt:lpstr>Electron Transport Chain</vt:lpstr>
      <vt:lpstr>Remember the NADH? </vt:lpstr>
      <vt:lpstr>Electron Transport Chain or Chemiosmosis</vt:lpstr>
      <vt:lpstr>PowerPoint Presentation</vt:lpstr>
      <vt:lpstr>Electrons flow downhill</vt:lpstr>
      <vt:lpstr>Why the build up H+?</vt:lpstr>
      <vt:lpstr>Cellular respiration</vt:lpstr>
      <vt:lpstr>Metabolism </vt:lpstr>
      <vt:lpstr>Summary of cellular respiration</vt:lpstr>
      <vt:lpstr>Taking it beyond…</vt:lpstr>
    </vt:vector>
  </TitlesOfParts>
  <Company>Kim Foglia</Company>
  <LinksUpToDate>false</LinksUpToDate>
  <SharedDoc>false</SharedDoc>
  <HyperlinkBase>http://bio.kimunity.com, http://www.WDinteractive.com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Point is to Make ATP!</dc:title>
  <dc:subject>AP &amp; Regents Biology</dc:subject>
  <dc:creator>Kim Foglia</dc:creator>
  <cp:keywords>Education, Biology Zone, Kim Foglia</cp:keywords>
  <dc:description>All Rights Reserved. Copyright 2003. WD Interactive.</dc:description>
  <cp:lastModifiedBy>Laura Gowler</cp:lastModifiedBy>
  <cp:revision>46</cp:revision>
  <cp:lastPrinted>2012-10-09T19:36:56Z</cp:lastPrinted>
  <dcterms:created xsi:type="dcterms:W3CDTF">2005-10-28T03:42:17Z</dcterms:created>
  <dcterms:modified xsi:type="dcterms:W3CDTF">2017-09-27T23:21:16Z</dcterms:modified>
  <cp:category>Education</cp:category>
</cp:coreProperties>
</file>