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  <p:sldMasterId id="2147483864" r:id="rId12"/>
    <p:sldMasterId id="2147483876" r:id="rId13"/>
  </p:sldMasterIdLst>
  <p:notesMasterIdLst>
    <p:notesMasterId r:id="rId33"/>
  </p:notesMasterIdLst>
  <p:handoutMasterIdLst>
    <p:handoutMasterId r:id="rId34"/>
  </p:handoutMasterIdLst>
  <p:sldIdLst>
    <p:sldId id="257" r:id="rId14"/>
    <p:sldId id="282" r:id="rId15"/>
    <p:sldId id="259" r:id="rId16"/>
    <p:sldId id="267" r:id="rId17"/>
    <p:sldId id="268" r:id="rId18"/>
    <p:sldId id="269" r:id="rId19"/>
    <p:sldId id="280" r:id="rId20"/>
    <p:sldId id="281" r:id="rId21"/>
    <p:sldId id="270" r:id="rId22"/>
    <p:sldId id="271" r:id="rId23"/>
    <p:sldId id="272" r:id="rId24"/>
    <p:sldId id="273" r:id="rId25"/>
    <p:sldId id="274" r:id="rId26"/>
    <p:sldId id="275" r:id="rId27"/>
    <p:sldId id="265" r:id="rId28"/>
    <p:sldId id="266" r:id="rId29"/>
    <p:sldId id="278" r:id="rId30"/>
    <p:sldId id="279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04" autoAdjust="0"/>
  </p:normalViewPr>
  <p:slideViewPr>
    <p:cSldViewPr>
      <p:cViewPr varScale="1">
        <p:scale>
          <a:sx n="70" d="100"/>
          <a:sy n="70" d="100"/>
        </p:scale>
        <p:origin x="18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8C68-1A8A-452C-99D2-F1AA56DC8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F44F-8E57-4ED8-8BB7-B0B8AEC82698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7A1E-D31A-420F-A532-CE314240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AB9E4-7BA0-41F6-9529-FEAC8AEFE4B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E0AA-AEEB-4B21-9ABA-E530E5E46AE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EA651-79CF-433C-A2D8-E9FB05874315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E093-BB20-4646-A262-0E087FF3816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8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4E471-B1F6-4FF2-B7FA-C8F92BA7D3F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04A3-9A4F-402F-953E-AB892F0218E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For example, a transgenic rice plant has been developed that produces yellow grains containing beta-carotene.</a:t>
            </a:r>
          </a:p>
          <a:p>
            <a:pPr lvl="1"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Humans use beta-carotene to make vitamin A.</a:t>
            </a:r>
          </a:p>
          <a:p>
            <a:pPr lvl="1"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Currently, 70% of children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under the age of 5 in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Southeast Asia are deficient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in vitamin A, leading to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vision impairment and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increased disease rates.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998E5-6A3E-4534-9DE0-718D0214A1CE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B65E-0B31-49D0-AC35-3AF10BF3761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85E0D-BDD3-4796-9524-F40A01C6BED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AD3EC-7D1D-40C6-839D-00676F0623A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1C57C-727D-4BA2-BCB0-67572B7FED3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B2110-E0CE-4B69-AAF9-898AC2459687}" type="slidenum">
              <a:rPr lang="en-US"/>
              <a:pPr/>
              <a:t>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5C844-C4C5-40E9-B866-472F84249BC9}" type="slidenum">
              <a:rPr lang="en-US"/>
              <a:pPr/>
              <a:t>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E82C-9CA1-4ABC-B79B-BC11B2674E1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18B23-F450-4A0A-BE9A-E8532B2FFA1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3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92-3505-4445-9C83-19DCE9ED8DA4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998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619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388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0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85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4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65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425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1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8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D15AF-7D67-46F0-9A7A-038D889CABF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36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633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703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786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568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144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906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11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916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19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9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723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865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0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37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278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61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3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69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17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612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7A77-CA69-41B4-8325-E68CE5021A3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27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829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1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66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14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02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99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27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1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62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9C780-CB80-48FF-9335-A64EE9DEC80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45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92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57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350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26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6063-9414-46EE-874D-453D1613B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427F96-A1E9-401F-A6B4-8769E41B7AF7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74913-783A-4C1B-9AA1-8FDF98CD237D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94991-0DEC-4BE4-9FBA-F59FA576986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30D2F-D72B-49C9-AA86-6ECDC8D63AB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1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EAC5F-79C7-4585-AC1E-E81728D46F4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7A77-CA69-41B4-8325-E68CE5021A3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B9B23-CA19-42F0-9823-D382EC918AB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0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92-3505-4445-9C83-19DCE9ED8DA4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6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D15AF-7D67-46F0-9A7A-038D889CABF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62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95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7A77-CA69-41B4-8325-E68CE5021A3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6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9C780-CB80-48FF-9335-A64EE9DEC80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18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427F96-A1E9-401F-A6B4-8769E41B7AF7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74913-783A-4C1B-9AA1-8FDF98CD237D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94991-0DEC-4BE4-9FBA-F59FA576986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32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30D2F-D72B-49C9-AA86-6ECDC8D63AB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9C780-CB80-48FF-9335-A64EE9DEC80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EAC5F-79C7-4585-AC1E-E81728D46F4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4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B9B23-CA19-42F0-9823-D382EC918AB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92-3505-4445-9C83-19DCE9ED8DA4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D15AF-7D67-46F0-9A7A-038D889CABF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45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85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7A77-CA69-41B4-8325-E68CE5021A3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95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9C780-CB80-48FF-9335-A64EE9DEC80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427F96-A1E9-401F-A6B4-8769E41B7AF7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1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74913-783A-4C1B-9AA1-8FDF98CD237D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6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94991-0DEC-4BE4-9FBA-F59FA576986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427F96-A1E9-401F-A6B4-8769E41B7AF7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93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30D2F-D72B-49C9-AA86-6ECDC8D63AB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5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EAC5F-79C7-4585-AC1E-E81728D46F4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B9B23-CA19-42F0-9823-D382EC918AB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4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92-3505-4445-9C83-19DCE9ED8DA4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08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D15AF-7D67-46F0-9A7A-038D889CABF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88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32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8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7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74913-783A-4C1B-9AA1-8FDF98CD237D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41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08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06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1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4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52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37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35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6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94991-0DEC-4BE4-9FBA-F59FA576986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36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47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4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1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0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58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9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68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4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30D2F-D72B-49C9-AA86-6ECDC8D63AB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3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08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9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4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83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26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3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77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27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246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EAC5F-79C7-4585-AC1E-E81728D46F4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97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4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87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10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7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2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3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48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B9B23-CA19-42F0-9823-D382EC918AB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398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7668-FB5E-4027-86C2-7D802F9608E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89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9ACC-2D45-4494-8E71-15FF63E2F1D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33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5A150-9457-4BEF-8F88-6701CF7BB68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51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FE4C59-D68C-476C-90E6-40DB252659A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00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78CDF-A167-4FEB-AE31-1A29B55CE15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0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114F2-3E31-48A5-A8D3-7BAA9C7BB26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823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8E0F9-28A2-452F-8C80-B544CEB3B80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75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1B2FC-EFD5-4F57-90CE-E80D87F4168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78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FD768-C229-4CB2-889B-9B880162AAB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50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B85A-9A84-4ECE-88D3-EA123DD937DC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2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1C63E-AE1C-41B4-ADE5-49FD90C78F1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1C63E-AE1C-41B4-ADE5-49FD90C78F1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1C63E-AE1C-41B4-ADE5-49FD90C78F1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1C63E-AE1C-41B4-ADE5-49FD90C78F1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9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184EB-AAF1-43DB-A558-7F9D6E18226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40458C"/>
                </a:solidFill>
              </a:rPr>
              <a:t>AP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audio" Target="../media/audio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0.jpeg"/><Relationship Id="rId4" Type="http://schemas.openxmlformats.org/officeDocument/2006/relationships/audio" Target="../media/audio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4" Type="http://schemas.openxmlformats.org/officeDocument/2006/relationships/audio" Target="../media/audio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8.w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audio" Target="../media/audio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ennifer_doudna_we_can_now_edit_our_dna_but_let_s_do_it_wisely" TargetMode="External"/><Relationship Id="rId2" Type="http://schemas.openxmlformats.org/officeDocument/2006/relationships/hyperlink" Target="https://www.youtube.com/watch?v=MnYppmstxIs" TargetMode="Externa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2007-2008</a:t>
            </a:r>
            <a:endParaRPr lang="en-US" b="0">
              <a:solidFill>
                <a:srgbClr val="40458C"/>
              </a:solidFill>
            </a:endParaRPr>
          </a:p>
        </p:txBody>
      </p:sp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6576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2"/>
          <a:stretch>
            <a:fillRect/>
          </a:stretch>
        </p:blipFill>
        <p:spPr bwMode="auto">
          <a:xfrm>
            <a:off x="228600" y="4495800"/>
            <a:ext cx="35814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87" name="Picture 3" descr="f16-07_gel_electroph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2251" r="6750" b="55499"/>
          <a:stretch>
            <a:fillRect/>
          </a:stretch>
        </p:blipFill>
        <p:spPr bwMode="auto">
          <a:xfrm>
            <a:off x="228600" y="457200"/>
            <a:ext cx="3048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2743200"/>
            <a:ext cx="5181600" cy="914400"/>
          </a:xfrm>
        </p:spPr>
        <p:txBody>
          <a:bodyPr/>
          <a:lstStyle/>
          <a:p>
            <a:pPr algn="ctr"/>
            <a:r>
              <a:rPr lang="en-US"/>
              <a:t>Biotechnology</a:t>
            </a: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695700"/>
            <a:ext cx="3124200" cy="3052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Forensics</a:t>
            </a:r>
          </a:p>
        </p:txBody>
      </p:sp>
      <p:sp>
        <p:nvSpPr>
          <p:cNvPr id="498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419600"/>
          </a:xfrm>
        </p:spPr>
        <p:txBody>
          <a:bodyPr/>
          <a:lstStyle/>
          <a:p>
            <a:r>
              <a:rPr lang="en-US"/>
              <a:t>Comparing DNA sample from crime scene with suspects &amp; victim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6191250" y="28956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6191250" y="621665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3124200" y="28797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S1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6242050" y="3276600"/>
            <a:ext cx="8445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660066"/>
                </a:solidFill>
              </a:rPr>
              <a:t>DNA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0066"/>
                </a:solidFill>
                <a:sym typeface="Symbol" pitchFamily="84" charset="2"/>
              </a:rPr>
              <a:t></a:t>
            </a:r>
          </a:p>
        </p:txBody>
      </p:sp>
      <p:grpSp>
        <p:nvGrpSpPr>
          <p:cNvPr id="498696" name="Group 8"/>
          <p:cNvGrpSpPr>
            <a:grpSpLocks/>
          </p:cNvGrpSpPr>
          <p:nvPr/>
        </p:nvGrpSpPr>
        <p:grpSpPr bwMode="auto">
          <a:xfrm>
            <a:off x="2971800" y="3200400"/>
            <a:ext cx="3276600" cy="3352800"/>
            <a:chOff x="1872" y="1824"/>
            <a:chExt cx="2064" cy="2112"/>
          </a:xfrm>
        </p:grpSpPr>
        <p:sp>
          <p:nvSpPr>
            <p:cNvPr id="498697" name="Rectangle 9"/>
            <p:cNvSpPr>
              <a:spLocks noChangeArrowheads="1"/>
            </p:cNvSpPr>
            <p:nvPr/>
          </p:nvSpPr>
          <p:spPr bwMode="auto">
            <a:xfrm>
              <a:off x="1872" y="1824"/>
              <a:ext cx="2064" cy="2112"/>
            </a:xfrm>
            <a:prstGeom prst="rect">
              <a:avLst/>
            </a:prstGeom>
            <a:solidFill>
              <a:srgbClr val="E2D8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698" name="Rectangle 10"/>
            <p:cNvSpPr>
              <a:spLocks noChangeArrowheads="1"/>
            </p:cNvSpPr>
            <p:nvPr/>
          </p:nvSpPr>
          <p:spPr bwMode="auto">
            <a:xfrm>
              <a:off x="199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699" name="Rectangle 11"/>
            <p:cNvSpPr>
              <a:spLocks noChangeArrowheads="1"/>
            </p:cNvSpPr>
            <p:nvPr/>
          </p:nvSpPr>
          <p:spPr bwMode="auto">
            <a:xfrm>
              <a:off x="238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0" name="Rectangle 12"/>
            <p:cNvSpPr>
              <a:spLocks noChangeArrowheads="1"/>
            </p:cNvSpPr>
            <p:nvPr/>
          </p:nvSpPr>
          <p:spPr bwMode="auto">
            <a:xfrm>
              <a:off x="2387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1" name="Rectangle 13"/>
            <p:cNvSpPr>
              <a:spLocks noChangeArrowheads="1"/>
            </p:cNvSpPr>
            <p:nvPr/>
          </p:nvSpPr>
          <p:spPr bwMode="auto">
            <a:xfrm>
              <a:off x="2387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2" name="Rectangle 14"/>
            <p:cNvSpPr>
              <a:spLocks noChangeArrowheads="1"/>
            </p:cNvSpPr>
            <p:nvPr/>
          </p:nvSpPr>
          <p:spPr bwMode="auto">
            <a:xfrm>
              <a:off x="238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3" name="Rectangle 15"/>
            <p:cNvSpPr>
              <a:spLocks noChangeArrowheads="1"/>
            </p:cNvSpPr>
            <p:nvPr/>
          </p:nvSpPr>
          <p:spPr bwMode="auto">
            <a:xfrm>
              <a:off x="1997" y="23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4" name="Rectangle 16"/>
            <p:cNvSpPr>
              <a:spLocks noChangeArrowheads="1"/>
            </p:cNvSpPr>
            <p:nvPr/>
          </p:nvSpPr>
          <p:spPr bwMode="auto">
            <a:xfrm>
              <a:off x="199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5" name="Rectangle 17"/>
            <p:cNvSpPr>
              <a:spLocks noChangeArrowheads="1"/>
            </p:cNvSpPr>
            <p:nvPr/>
          </p:nvSpPr>
          <p:spPr bwMode="auto">
            <a:xfrm>
              <a:off x="2387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6" name="Rectangle 18"/>
            <p:cNvSpPr>
              <a:spLocks noChangeArrowheads="1"/>
            </p:cNvSpPr>
            <p:nvPr/>
          </p:nvSpPr>
          <p:spPr bwMode="auto">
            <a:xfrm>
              <a:off x="2387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7" name="Rectangle 19"/>
            <p:cNvSpPr>
              <a:spLocks noChangeArrowheads="1"/>
            </p:cNvSpPr>
            <p:nvPr/>
          </p:nvSpPr>
          <p:spPr bwMode="auto">
            <a:xfrm>
              <a:off x="1997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8" name="Rectangle 20"/>
            <p:cNvSpPr>
              <a:spLocks noChangeArrowheads="1"/>
            </p:cNvSpPr>
            <p:nvPr/>
          </p:nvSpPr>
          <p:spPr bwMode="auto">
            <a:xfrm>
              <a:off x="277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09" name="Rectangle 21"/>
            <p:cNvSpPr>
              <a:spLocks noChangeArrowheads="1"/>
            </p:cNvSpPr>
            <p:nvPr/>
          </p:nvSpPr>
          <p:spPr bwMode="auto">
            <a:xfrm>
              <a:off x="316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0" name="Rectangle 22"/>
            <p:cNvSpPr>
              <a:spLocks noChangeArrowheads="1"/>
            </p:cNvSpPr>
            <p:nvPr/>
          </p:nvSpPr>
          <p:spPr bwMode="auto">
            <a:xfrm>
              <a:off x="3168" y="278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1" name="Rectangle 23"/>
            <p:cNvSpPr>
              <a:spLocks noChangeArrowheads="1"/>
            </p:cNvSpPr>
            <p:nvPr/>
          </p:nvSpPr>
          <p:spPr bwMode="auto">
            <a:xfrm>
              <a:off x="3168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2" name="Rectangle 24"/>
            <p:cNvSpPr>
              <a:spLocks noChangeArrowheads="1"/>
            </p:cNvSpPr>
            <p:nvPr/>
          </p:nvSpPr>
          <p:spPr bwMode="auto">
            <a:xfrm>
              <a:off x="3168" y="240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3" name="Rectangle 25"/>
            <p:cNvSpPr>
              <a:spLocks noChangeArrowheads="1"/>
            </p:cNvSpPr>
            <p:nvPr/>
          </p:nvSpPr>
          <p:spPr bwMode="auto">
            <a:xfrm>
              <a:off x="3168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4" name="Rectangle 26"/>
            <p:cNvSpPr>
              <a:spLocks noChangeArrowheads="1"/>
            </p:cNvSpPr>
            <p:nvPr/>
          </p:nvSpPr>
          <p:spPr bwMode="auto">
            <a:xfrm>
              <a:off x="2784" y="220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5" name="Rectangle 27"/>
            <p:cNvSpPr>
              <a:spLocks noChangeArrowheads="1"/>
            </p:cNvSpPr>
            <p:nvPr/>
          </p:nvSpPr>
          <p:spPr bwMode="auto">
            <a:xfrm>
              <a:off x="2784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6" name="Rectangle 28"/>
            <p:cNvSpPr>
              <a:spLocks noChangeArrowheads="1"/>
            </p:cNvSpPr>
            <p:nvPr/>
          </p:nvSpPr>
          <p:spPr bwMode="auto">
            <a:xfrm>
              <a:off x="2784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7" name="Rectangle 29"/>
            <p:cNvSpPr>
              <a:spLocks noChangeArrowheads="1"/>
            </p:cNvSpPr>
            <p:nvPr/>
          </p:nvSpPr>
          <p:spPr bwMode="auto">
            <a:xfrm>
              <a:off x="2784" y="364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8" name="Rectangle 30"/>
            <p:cNvSpPr>
              <a:spLocks noChangeArrowheads="1"/>
            </p:cNvSpPr>
            <p:nvPr/>
          </p:nvSpPr>
          <p:spPr bwMode="auto">
            <a:xfrm>
              <a:off x="2784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19" name="Rectangle 31"/>
            <p:cNvSpPr>
              <a:spLocks noChangeArrowheads="1"/>
            </p:cNvSpPr>
            <p:nvPr/>
          </p:nvSpPr>
          <p:spPr bwMode="auto">
            <a:xfrm>
              <a:off x="3552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20" name="Rectangle 32"/>
            <p:cNvSpPr>
              <a:spLocks noChangeArrowheads="1"/>
            </p:cNvSpPr>
            <p:nvPr/>
          </p:nvSpPr>
          <p:spPr bwMode="auto">
            <a:xfrm>
              <a:off x="3552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21" name="Rectangle 33"/>
            <p:cNvSpPr>
              <a:spLocks noChangeArrowheads="1"/>
            </p:cNvSpPr>
            <p:nvPr/>
          </p:nvSpPr>
          <p:spPr bwMode="auto">
            <a:xfrm>
              <a:off x="3552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22" name="Rectangle 34"/>
            <p:cNvSpPr>
              <a:spLocks noChangeArrowheads="1"/>
            </p:cNvSpPr>
            <p:nvPr/>
          </p:nvSpPr>
          <p:spPr bwMode="auto">
            <a:xfrm>
              <a:off x="3552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23" name="Rectangle 35"/>
            <p:cNvSpPr>
              <a:spLocks noChangeArrowheads="1"/>
            </p:cNvSpPr>
            <p:nvPr/>
          </p:nvSpPr>
          <p:spPr bwMode="auto">
            <a:xfrm>
              <a:off x="3552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8724" name="Rectangle 36"/>
            <p:cNvSpPr>
              <a:spLocks noChangeArrowheads="1"/>
            </p:cNvSpPr>
            <p:nvPr/>
          </p:nvSpPr>
          <p:spPr bwMode="auto">
            <a:xfrm>
              <a:off x="3552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3733800" y="28797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S2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4343400" y="28797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S3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5022850" y="287972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V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3341688" y="25146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suspects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5384800" y="2608263"/>
            <a:ext cx="9715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5"/>
                </a:solidFill>
              </a:rPr>
              <a:t>crime </a:t>
            </a:r>
            <a:br>
              <a:rPr lang="en-US" b="1">
                <a:solidFill>
                  <a:srgbClr val="000005"/>
                </a:solidFill>
              </a:rPr>
            </a:br>
            <a:r>
              <a:rPr lang="en-US" b="1">
                <a:solidFill>
                  <a:srgbClr val="000005"/>
                </a:solidFill>
              </a:rPr>
              <a:t>scene </a:t>
            </a:r>
            <a:br>
              <a:rPr lang="en-US" b="1">
                <a:solidFill>
                  <a:srgbClr val="000005"/>
                </a:solidFill>
              </a:rPr>
            </a:br>
            <a:r>
              <a:rPr lang="en-US" b="1">
                <a:solidFill>
                  <a:srgbClr val="000005"/>
                </a:solidFill>
              </a:rPr>
              <a:t>sample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3101975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4981575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5583238" y="3619500"/>
            <a:ext cx="509587" cy="2867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725863" y="3619500"/>
            <a:ext cx="509587" cy="2867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4349750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8735" name="AutoShape 47"/>
          <p:cNvSpPr>
            <a:spLocks noChangeArrowheads="1"/>
          </p:cNvSpPr>
          <p:nvPr/>
        </p:nvSpPr>
        <p:spPr bwMode="auto">
          <a:xfrm>
            <a:off x="3643313" y="2911475"/>
            <a:ext cx="654050" cy="37877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657600"/>
            <a:ext cx="1752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Remember it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 the RFLP’s that make our fragments different and UNIQUE!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9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9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9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9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9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8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30" grpId="0" animBg="1"/>
      <p:bldP spid="498731" grpId="0" animBg="1"/>
      <p:bldP spid="498732" grpId="0" animBg="1"/>
      <p:bldP spid="498733" grpId="0" animBg="1"/>
      <p:bldP spid="498734" grpId="0" animBg="1"/>
      <p:bldP spid="4987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 descr="f16-16_dna_profiles_o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6750"/>
          <a:stretch>
            <a:fillRect/>
          </a:stretch>
        </p:blipFill>
        <p:spPr bwMode="auto">
          <a:xfrm>
            <a:off x="3733800" y="2535238"/>
            <a:ext cx="53482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Electrophoresis use in forensics</a:t>
            </a:r>
          </a:p>
        </p:txBody>
      </p:sp>
      <p:sp>
        <p:nvSpPr>
          <p:cNvPr id="5048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1066800"/>
          </a:xfrm>
        </p:spPr>
        <p:txBody>
          <a:bodyPr/>
          <a:lstStyle/>
          <a:p>
            <a:r>
              <a:rPr lang="en-US" sz="2600" dirty="0"/>
              <a:t>Evidence from murder trial</a:t>
            </a:r>
          </a:p>
          <a:p>
            <a:pPr lvl="1"/>
            <a:r>
              <a:rPr lang="en-US" sz="2400" dirty="0"/>
              <a:t>Do you think </a:t>
            </a:r>
            <a:r>
              <a:rPr lang="en-US" sz="2400" dirty="0" smtClean="0"/>
              <a:t>the suspect </a:t>
            </a:r>
            <a:r>
              <a:rPr lang="en-US" sz="2400" dirty="0"/>
              <a:t>is guilty?</a:t>
            </a:r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878138" y="62484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“standard”</a:t>
            </a:r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-14288" y="3657600"/>
            <a:ext cx="420687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</a:rPr>
              <a:t>blood sample 3 from crime scene</a:t>
            </a:r>
          </a:p>
        </p:txBody>
      </p:sp>
      <p:sp>
        <p:nvSpPr>
          <p:cNvPr id="504839" name="Rectangle 7"/>
          <p:cNvSpPr>
            <a:spLocks noChangeArrowheads="1"/>
          </p:cNvSpPr>
          <p:nvPr/>
        </p:nvSpPr>
        <p:spPr bwMode="auto">
          <a:xfrm>
            <a:off x="2876550" y="41148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“standard”</a:t>
            </a:r>
          </a:p>
        </p:txBody>
      </p:sp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-11113" y="2590800"/>
            <a:ext cx="420687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</a:rPr>
              <a:t>blood sample 1 from crime scene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-12700" y="3124200"/>
            <a:ext cx="420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</a:rPr>
              <a:t>blood sample 2 from crime scene</a:t>
            </a:r>
          </a:p>
        </p:txBody>
      </p:sp>
      <p:sp>
        <p:nvSpPr>
          <p:cNvPr id="504842" name="Oval 10"/>
          <p:cNvSpPr>
            <a:spLocks noChangeArrowheads="1"/>
          </p:cNvSpPr>
          <p:nvPr/>
        </p:nvSpPr>
        <p:spPr bwMode="auto">
          <a:xfrm>
            <a:off x="4097338" y="2514600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3" name="Oval 11"/>
          <p:cNvSpPr>
            <a:spLocks noChangeArrowheads="1"/>
          </p:cNvSpPr>
          <p:nvPr/>
        </p:nvSpPr>
        <p:spPr bwMode="auto">
          <a:xfrm>
            <a:off x="6532563" y="3048000"/>
            <a:ext cx="12954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4" name="Oval 12"/>
          <p:cNvSpPr>
            <a:spLocks noChangeArrowheads="1"/>
          </p:cNvSpPr>
          <p:nvPr/>
        </p:nvSpPr>
        <p:spPr bwMode="auto">
          <a:xfrm>
            <a:off x="6357938" y="2514600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5" name="Oval 13"/>
          <p:cNvSpPr>
            <a:spLocks noChangeArrowheads="1"/>
          </p:cNvSpPr>
          <p:nvPr/>
        </p:nvSpPr>
        <p:spPr bwMode="auto">
          <a:xfrm>
            <a:off x="7146925" y="2514600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6" name="Oval 14"/>
          <p:cNvSpPr>
            <a:spLocks noChangeArrowheads="1"/>
          </p:cNvSpPr>
          <p:nvPr/>
        </p:nvSpPr>
        <p:spPr bwMode="auto">
          <a:xfrm>
            <a:off x="4097338" y="3570288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7" name="Oval 15"/>
          <p:cNvSpPr>
            <a:spLocks noChangeArrowheads="1"/>
          </p:cNvSpPr>
          <p:nvPr/>
        </p:nvSpPr>
        <p:spPr bwMode="auto">
          <a:xfrm>
            <a:off x="6359525" y="3570288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8" name="Oval 16"/>
          <p:cNvSpPr>
            <a:spLocks noChangeArrowheads="1"/>
          </p:cNvSpPr>
          <p:nvPr/>
        </p:nvSpPr>
        <p:spPr bwMode="auto">
          <a:xfrm>
            <a:off x="7146925" y="3570288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49" name="Rectangle 17"/>
          <p:cNvSpPr>
            <a:spLocks noChangeArrowheads="1"/>
          </p:cNvSpPr>
          <p:nvPr/>
        </p:nvSpPr>
        <p:spPr bwMode="auto">
          <a:xfrm>
            <a:off x="923925" y="5562600"/>
            <a:ext cx="347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00"/>
                </a:solidFill>
              </a:rPr>
              <a:t>blood sample from victim 2</a:t>
            </a:r>
          </a:p>
        </p:txBody>
      </p:sp>
      <p:sp>
        <p:nvSpPr>
          <p:cNvPr id="504850" name="Rectangle 18"/>
          <p:cNvSpPr>
            <a:spLocks noChangeArrowheads="1"/>
          </p:cNvSpPr>
          <p:nvPr/>
        </p:nvSpPr>
        <p:spPr bwMode="auto">
          <a:xfrm>
            <a:off x="922338" y="5105400"/>
            <a:ext cx="347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00"/>
                </a:solidFill>
              </a:rPr>
              <a:t>blood sample from victim 1</a:t>
            </a:r>
          </a:p>
        </p:txBody>
      </p:sp>
      <p:sp>
        <p:nvSpPr>
          <p:cNvPr id="504851" name="Oval 19"/>
          <p:cNvSpPr>
            <a:spLocks noChangeArrowheads="1"/>
          </p:cNvSpPr>
          <p:nvPr/>
        </p:nvSpPr>
        <p:spPr bwMode="auto">
          <a:xfrm>
            <a:off x="6530975" y="5097463"/>
            <a:ext cx="12954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2" name="Oval 20"/>
          <p:cNvSpPr>
            <a:spLocks noChangeArrowheads="1"/>
          </p:cNvSpPr>
          <p:nvPr/>
        </p:nvSpPr>
        <p:spPr bwMode="auto">
          <a:xfrm>
            <a:off x="4516438" y="5554663"/>
            <a:ext cx="5334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3" name="Oval 21"/>
          <p:cNvSpPr>
            <a:spLocks noChangeArrowheads="1"/>
          </p:cNvSpPr>
          <p:nvPr/>
        </p:nvSpPr>
        <p:spPr bwMode="auto">
          <a:xfrm>
            <a:off x="5786438" y="5622925"/>
            <a:ext cx="2049462" cy="32226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4" name="Rectangle 22"/>
          <p:cNvSpPr>
            <a:spLocks noChangeArrowheads="1"/>
          </p:cNvSpPr>
          <p:nvPr/>
        </p:nvSpPr>
        <p:spPr bwMode="auto">
          <a:xfrm>
            <a:off x="7885113" y="2362200"/>
            <a:ext cx="1173162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709613" y="4572000"/>
            <a:ext cx="348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blood sample from suspect</a:t>
            </a:r>
          </a:p>
        </p:txBody>
      </p:sp>
      <p:sp>
        <p:nvSpPr>
          <p:cNvPr id="504856" name="Oval 24"/>
          <p:cNvSpPr>
            <a:spLocks noChangeArrowheads="1"/>
          </p:cNvSpPr>
          <p:nvPr/>
        </p:nvSpPr>
        <p:spPr bwMode="auto">
          <a:xfrm>
            <a:off x="4097338" y="4564063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7" name="Oval 25"/>
          <p:cNvSpPr>
            <a:spLocks noChangeArrowheads="1"/>
          </p:cNvSpPr>
          <p:nvPr/>
        </p:nvSpPr>
        <p:spPr bwMode="auto">
          <a:xfrm>
            <a:off x="6359525" y="4584700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8" name="Oval 26"/>
          <p:cNvSpPr>
            <a:spLocks noChangeArrowheads="1"/>
          </p:cNvSpPr>
          <p:nvPr/>
        </p:nvSpPr>
        <p:spPr bwMode="auto">
          <a:xfrm>
            <a:off x="7148513" y="4573588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4859" name="Rectangle 27"/>
          <p:cNvSpPr>
            <a:spLocks noChangeArrowheads="1"/>
          </p:cNvSpPr>
          <p:nvPr/>
        </p:nvSpPr>
        <p:spPr bwMode="auto">
          <a:xfrm>
            <a:off x="7823200" y="4641850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CC0000"/>
                </a:solidFill>
              </a:rPr>
              <a:t>OJ Simpson</a:t>
            </a:r>
          </a:p>
        </p:txBody>
      </p:sp>
      <p:sp>
        <p:nvSpPr>
          <p:cNvPr id="504860" name="Rectangle 28"/>
          <p:cNvSpPr>
            <a:spLocks noChangeArrowheads="1"/>
          </p:cNvSpPr>
          <p:nvPr/>
        </p:nvSpPr>
        <p:spPr bwMode="auto">
          <a:xfrm>
            <a:off x="8174038" y="5143500"/>
            <a:ext cx="1019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</a:rPr>
              <a:t>N Brown</a:t>
            </a:r>
          </a:p>
        </p:txBody>
      </p:sp>
      <p:sp>
        <p:nvSpPr>
          <p:cNvPr id="504861" name="Rectangle 29"/>
          <p:cNvSpPr>
            <a:spLocks noChangeArrowheads="1"/>
          </p:cNvSpPr>
          <p:nvPr/>
        </p:nvSpPr>
        <p:spPr bwMode="auto">
          <a:xfrm>
            <a:off x="8016875" y="5686425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8000"/>
                </a:solidFill>
              </a:rPr>
              <a:t>R Goldman</a:t>
            </a:r>
          </a:p>
        </p:txBody>
      </p:sp>
    </p:spTree>
    <p:extLst>
      <p:ext uri="{BB962C8B-B14F-4D97-AF65-F5344CB8AC3E}">
        <p14:creationId xmlns:p14="http://schemas.microsoft.com/office/powerpoint/2010/main" val="42804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4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4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4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4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4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4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4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4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04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0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0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8" grpId="0" build="p" autoUpdateAnimBg="0"/>
      <p:bldP spid="504840" grpId="0" build="p" autoUpdateAnimBg="0"/>
      <p:bldP spid="504841" grpId="0" build="p" autoUpdateAnimBg="0"/>
      <p:bldP spid="504842" grpId="0" animBg="1"/>
      <p:bldP spid="504843" grpId="0" animBg="1"/>
      <p:bldP spid="504844" grpId="0" animBg="1"/>
      <p:bldP spid="504845" grpId="0" animBg="1"/>
      <p:bldP spid="504846" grpId="0" animBg="1"/>
      <p:bldP spid="504847" grpId="0" animBg="1"/>
      <p:bldP spid="504848" grpId="0" animBg="1"/>
      <p:bldP spid="504850" grpId="0" build="p" autoUpdateAnimBg="0"/>
      <p:bldP spid="504851" grpId="0" animBg="1"/>
      <p:bldP spid="504852" grpId="0" animBg="1"/>
      <p:bldP spid="504853" grpId="0" animBg="1"/>
      <p:bldP spid="504855" grpId="0" build="p" autoUpdateAnimBg="0"/>
      <p:bldP spid="504856" grpId="0" animBg="1"/>
      <p:bldP spid="504857" grpId="0" animBg="1"/>
      <p:bldP spid="504858" grpId="0" animBg="1"/>
      <p:bldP spid="504859" grpId="0" build="p" autoUpdateAnimBg="0"/>
      <p:bldP spid="504860" grpId="0" build="p" autoUpdateAnimBg="0"/>
      <p:bldP spid="5048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Paternity </a:t>
            </a:r>
          </a:p>
        </p:txBody>
      </p:sp>
      <p:sp>
        <p:nvSpPr>
          <p:cNvPr id="506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914400"/>
          </a:xfrm>
        </p:spPr>
        <p:txBody>
          <a:bodyPr/>
          <a:lstStyle/>
          <a:p>
            <a:r>
              <a:rPr lang="en-US"/>
              <a:t>Who’s the father?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381250" y="600392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2135188" y="2392363"/>
            <a:ext cx="7350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66"/>
                </a:solidFill>
              </a:rPr>
              <a:t>DNA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0066"/>
                </a:solidFill>
                <a:sym typeface="Symbol" pitchFamily="84" charset="2"/>
              </a:rPr>
              <a:t></a:t>
            </a:r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2819400" y="2362200"/>
            <a:ext cx="3505200" cy="3978275"/>
          </a:xfrm>
          <a:prstGeom prst="rect">
            <a:avLst/>
          </a:prstGeom>
          <a:solidFill>
            <a:srgbClr val="E2D8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06887" name="Group 7"/>
          <p:cNvGrpSpPr>
            <a:grpSpLocks/>
          </p:cNvGrpSpPr>
          <p:nvPr/>
        </p:nvGrpSpPr>
        <p:grpSpPr bwMode="auto">
          <a:xfrm>
            <a:off x="5354638" y="1981200"/>
            <a:ext cx="776287" cy="4191000"/>
            <a:chOff x="3373" y="1248"/>
            <a:chExt cx="489" cy="2640"/>
          </a:xfrm>
        </p:grpSpPr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498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3373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5"/>
                  </a:solidFill>
                </a:rPr>
                <a:t>child</a:t>
              </a:r>
              <a:endParaRPr lang="en-US" sz="3200" b="1">
                <a:solidFill>
                  <a:srgbClr val="660066"/>
                </a:solidFill>
                <a:sym typeface="Symbol" pitchFamily="84" charset="2"/>
              </a:endParaRPr>
            </a:p>
          </p:txBody>
        </p:sp>
        <p:sp>
          <p:nvSpPr>
            <p:cNvPr id="506890" name="Rectangle 10"/>
            <p:cNvSpPr>
              <a:spLocks noChangeArrowheads="1"/>
            </p:cNvSpPr>
            <p:nvPr/>
          </p:nvSpPr>
          <p:spPr bwMode="auto">
            <a:xfrm>
              <a:off x="3498" y="183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1" name="Rectangle 11"/>
            <p:cNvSpPr>
              <a:spLocks noChangeArrowheads="1"/>
            </p:cNvSpPr>
            <p:nvPr/>
          </p:nvSpPr>
          <p:spPr bwMode="auto">
            <a:xfrm>
              <a:off x="3498" y="241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498" y="293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3" name="Rectangle 13"/>
            <p:cNvSpPr>
              <a:spLocks noChangeArrowheads="1"/>
            </p:cNvSpPr>
            <p:nvPr/>
          </p:nvSpPr>
          <p:spPr bwMode="auto">
            <a:xfrm>
              <a:off x="3498" y="327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4" name="Rectangle 14"/>
            <p:cNvSpPr>
              <a:spLocks noChangeArrowheads="1"/>
            </p:cNvSpPr>
            <p:nvPr/>
          </p:nvSpPr>
          <p:spPr bwMode="auto">
            <a:xfrm>
              <a:off x="3498" y="346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5" name="Rectangle 15"/>
            <p:cNvSpPr>
              <a:spLocks noChangeArrowheads="1"/>
            </p:cNvSpPr>
            <p:nvPr/>
          </p:nvSpPr>
          <p:spPr bwMode="auto">
            <a:xfrm>
              <a:off x="3498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6" name="Rectangle 16"/>
            <p:cNvSpPr>
              <a:spLocks noChangeArrowheads="1"/>
            </p:cNvSpPr>
            <p:nvPr/>
          </p:nvSpPr>
          <p:spPr bwMode="auto">
            <a:xfrm>
              <a:off x="3498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897" name="Rectangle 17"/>
            <p:cNvSpPr>
              <a:spLocks noChangeArrowheads="1"/>
            </p:cNvSpPr>
            <p:nvPr/>
          </p:nvSpPr>
          <p:spPr bwMode="auto">
            <a:xfrm>
              <a:off x="3498" y="21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506898" name="Group 18"/>
          <p:cNvGrpSpPr>
            <a:grpSpLocks/>
          </p:cNvGrpSpPr>
          <p:nvPr/>
        </p:nvGrpSpPr>
        <p:grpSpPr bwMode="auto">
          <a:xfrm>
            <a:off x="2851150" y="1981200"/>
            <a:ext cx="776288" cy="4191000"/>
            <a:chOff x="1796" y="1248"/>
            <a:chExt cx="489" cy="2640"/>
          </a:xfrm>
        </p:grpSpPr>
        <p:sp>
          <p:nvSpPr>
            <p:cNvPr id="506899" name="Rectangle 19"/>
            <p:cNvSpPr>
              <a:spLocks noChangeArrowheads="1"/>
            </p:cNvSpPr>
            <p:nvPr/>
          </p:nvSpPr>
          <p:spPr bwMode="auto">
            <a:xfrm>
              <a:off x="1796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5"/>
                  </a:solidFill>
                </a:rPr>
                <a:t>Mom</a:t>
              </a:r>
              <a:endParaRPr lang="en-US" sz="3200" b="1">
                <a:solidFill>
                  <a:srgbClr val="660066"/>
                </a:solidFill>
                <a:sym typeface="Symbol" pitchFamily="84" charset="2"/>
              </a:endParaRPr>
            </a:p>
          </p:txBody>
        </p:sp>
        <p:sp>
          <p:nvSpPr>
            <p:cNvPr id="506900" name="Rectangle 20"/>
            <p:cNvSpPr>
              <a:spLocks noChangeArrowheads="1"/>
            </p:cNvSpPr>
            <p:nvPr/>
          </p:nvSpPr>
          <p:spPr bwMode="auto">
            <a:xfrm>
              <a:off x="1920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1" name="Rectangle 21"/>
            <p:cNvSpPr>
              <a:spLocks noChangeArrowheads="1"/>
            </p:cNvSpPr>
            <p:nvPr/>
          </p:nvSpPr>
          <p:spPr bwMode="auto">
            <a:xfrm>
              <a:off x="1920" y="19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2" name="Rectangle 22"/>
            <p:cNvSpPr>
              <a:spLocks noChangeArrowheads="1"/>
            </p:cNvSpPr>
            <p:nvPr/>
          </p:nvSpPr>
          <p:spPr bwMode="auto">
            <a:xfrm>
              <a:off x="1920" y="31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3" name="Rectangle 23"/>
            <p:cNvSpPr>
              <a:spLocks noChangeArrowheads="1"/>
            </p:cNvSpPr>
            <p:nvPr/>
          </p:nvSpPr>
          <p:spPr bwMode="auto">
            <a:xfrm>
              <a:off x="1920" y="274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4" name="Rectangle 24"/>
            <p:cNvSpPr>
              <a:spLocks noChangeArrowheads="1"/>
            </p:cNvSpPr>
            <p:nvPr/>
          </p:nvSpPr>
          <p:spPr bwMode="auto">
            <a:xfrm>
              <a:off x="1920" y="21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5" name="Rectangle 25"/>
            <p:cNvSpPr>
              <a:spLocks noChangeArrowheads="1"/>
            </p:cNvSpPr>
            <p:nvPr/>
          </p:nvSpPr>
          <p:spPr bwMode="auto">
            <a:xfrm>
              <a:off x="1920" y="293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6" name="Rectangle 26"/>
            <p:cNvSpPr>
              <a:spLocks noChangeArrowheads="1"/>
            </p:cNvSpPr>
            <p:nvPr/>
          </p:nvSpPr>
          <p:spPr bwMode="auto">
            <a:xfrm>
              <a:off x="1920" y="346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07" name="Rectangle 27"/>
            <p:cNvSpPr>
              <a:spLocks noChangeArrowheads="1"/>
            </p:cNvSpPr>
            <p:nvPr/>
          </p:nvSpPr>
          <p:spPr bwMode="auto">
            <a:xfrm>
              <a:off x="1920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506908" name="Group 28"/>
          <p:cNvGrpSpPr>
            <a:grpSpLocks/>
          </p:cNvGrpSpPr>
          <p:nvPr/>
        </p:nvGrpSpPr>
        <p:grpSpPr bwMode="auto">
          <a:xfrm>
            <a:off x="3832225" y="1981200"/>
            <a:ext cx="481013" cy="3886200"/>
            <a:chOff x="2414" y="1248"/>
            <a:chExt cx="303" cy="2448"/>
          </a:xfrm>
        </p:grpSpPr>
        <p:sp>
          <p:nvSpPr>
            <p:cNvPr id="506909" name="Rectangle 29"/>
            <p:cNvSpPr>
              <a:spLocks noChangeArrowheads="1"/>
            </p:cNvSpPr>
            <p:nvPr/>
          </p:nvSpPr>
          <p:spPr bwMode="auto">
            <a:xfrm>
              <a:off x="2446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0" name="Rectangle 30"/>
            <p:cNvSpPr>
              <a:spLocks noChangeArrowheads="1"/>
            </p:cNvSpPr>
            <p:nvPr/>
          </p:nvSpPr>
          <p:spPr bwMode="auto">
            <a:xfrm>
              <a:off x="2446" y="31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1" name="Rectangle 31"/>
            <p:cNvSpPr>
              <a:spLocks noChangeArrowheads="1"/>
            </p:cNvSpPr>
            <p:nvPr/>
          </p:nvSpPr>
          <p:spPr bwMode="auto">
            <a:xfrm>
              <a:off x="2446" y="225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2" name="Rectangle 32"/>
            <p:cNvSpPr>
              <a:spLocks noChangeArrowheads="1"/>
            </p:cNvSpPr>
            <p:nvPr/>
          </p:nvSpPr>
          <p:spPr bwMode="auto">
            <a:xfrm>
              <a:off x="2414" y="1248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5"/>
                  </a:solidFill>
                </a:rPr>
                <a:t>F1</a:t>
              </a:r>
              <a:endParaRPr lang="en-US" sz="3200" b="1">
                <a:solidFill>
                  <a:srgbClr val="660066"/>
                </a:solidFill>
                <a:sym typeface="Symbol" pitchFamily="84" charset="2"/>
              </a:endParaRPr>
            </a:p>
          </p:txBody>
        </p:sp>
        <p:sp>
          <p:nvSpPr>
            <p:cNvPr id="506913" name="Rectangle 33"/>
            <p:cNvSpPr>
              <a:spLocks noChangeArrowheads="1"/>
            </p:cNvSpPr>
            <p:nvPr/>
          </p:nvSpPr>
          <p:spPr bwMode="auto">
            <a:xfrm>
              <a:off x="2445" y="19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4" name="Rectangle 34"/>
            <p:cNvSpPr>
              <a:spLocks noChangeArrowheads="1"/>
            </p:cNvSpPr>
            <p:nvPr/>
          </p:nvSpPr>
          <p:spPr bwMode="auto">
            <a:xfrm>
              <a:off x="2445" y="26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5" name="Rectangle 35"/>
            <p:cNvSpPr>
              <a:spLocks noChangeArrowheads="1"/>
            </p:cNvSpPr>
            <p:nvPr/>
          </p:nvSpPr>
          <p:spPr bwMode="auto">
            <a:xfrm>
              <a:off x="2445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6" name="Rectangle 36"/>
            <p:cNvSpPr>
              <a:spLocks noChangeArrowheads="1"/>
            </p:cNvSpPr>
            <p:nvPr/>
          </p:nvSpPr>
          <p:spPr bwMode="auto">
            <a:xfrm>
              <a:off x="2446" y="33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17" name="Rectangle 37"/>
            <p:cNvSpPr>
              <a:spLocks noChangeArrowheads="1"/>
            </p:cNvSpPr>
            <p:nvPr/>
          </p:nvSpPr>
          <p:spPr bwMode="auto">
            <a:xfrm>
              <a:off x="2446" y="364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506918" name="Group 38"/>
          <p:cNvGrpSpPr>
            <a:grpSpLocks/>
          </p:cNvGrpSpPr>
          <p:nvPr/>
        </p:nvGrpSpPr>
        <p:grpSpPr bwMode="auto">
          <a:xfrm>
            <a:off x="4668838" y="1981200"/>
            <a:ext cx="481012" cy="4191000"/>
            <a:chOff x="2941" y="1248"/>
            <a:chExt cx="303" cy="2640"/>
          </a:xfrm>
        </p:grpSpPr>
        <p:sp>
          <p:nvSpPr>
            <p:cNvPr id="506919" name="Rectangle 39"/>
            <p:cNvSpPr>
              <a:spLocks noChangeArrowheads="1"/>
            </p:cNvSpPr>
            <p:nvPr/>
          </p:nvSpPr>
          <p:spPr bwMode="auto">
            <a:xfrm>
              <a:off x="2972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0" name="Rectangle 40"/>
            <p:cNvSpPr>
              <a:spLocks noChangeArrowheads="1"/>
            </p:cNvSpPr>
            <p:nvPr/>
          </p:nvSpPr>
          <p:spPr bwMode="auto">
            <a:xfrm>
              <a:off x="2972" y="183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1" name="Rectangle 41"/>
            <p:cNvSpPr>
              <a:spLocks noChangeArrowheads="1"/>
            </p:cNvSpPr>
            <p:nvPr/>
          </p:nvSpPr>
          <p:spPr bwMode="auto">
            <a:xfrm>
              <a:off x="2972" y="241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2" name="Rectangle 42"/>
            <p:cNvSpPr>
              <a:spLocks noChangeArrowheads="1"/>
            </p:cNvSpPr>
            <p:nvPr/>
          </p:nvSpPr>
          <p:spPr bwMode="auto">
            <a:xfrm>
              <a:off x="2973" y="302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3" name="Rectangle 43"/>
            <p:cNvSpPr>
              <a:spLocks noChangeArrowheads="1"/>
            </p:cNvSpPr>
            <p:nvPr/>
          </p:nvSpPr>
          <p:spPr bwMode="auto">
            <a:xfrm>
              <a:off x="2972" y="327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4" name="Rectangle 44"/>
            <p:cNvSpPr>
              <a:spLocks noChangeArrowheads="1"/>
            </p:cNvSpPr>
            <p:nvPr/>
          </p:nvSpPr>
          <p:spPr bwMode="auto">
            <a:xfrm>
              <a:off x="2941" y="1248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5"/>
                  </a:solidFill>
                </a:rPr>
                <a:t>F2</a:t>
              </a:r>
              <a:endParaRPr lang="en-US" sz="3200" b="1">
                <a:solidFill>
                  <a:srgbClr val="660066"/>
                </a:solidFill>
                <a:sym typeface="Symbol" pitchFamily="84" charset="2"/>
              </a:endParaRPr>
            </a:p>
          </p:txBody>
        </p:sp>
        <p:sp>
          <p:nvSpPr>
            <p:cNvPr id="506925" name="Rectangle 45"/>
            <p:cNvSpPr>
              <a:spLocks noChangeArrowheads="1"/>
            </p:cNvSpPr>
            <p:nvPr/>
          </p:nvSpPr>
          <p:spPr bwMode="auto">
            <a:xfrm>
              <a:off x="2973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6" name="Rectangle 46"/>
            <p:cNvSpPr>
              <a:spLocks noChangeArrowheads="1"/>
            </p:cNvSpPr>
            <p:nvPr/>
          </p:nvSpPr>
          <p:spPr bwMode="auto">
            <a:xfrm>
              <a:off x="2973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506927" name="Rectangle 47"/>
            <p:cNvSpPr>
              <a:spLocks noChangeArrowheads="1"/>
            </p:cNvSpPr>
            <p:nvPr/>
          </p:nvSpPr>
          <p:spPr bwMode="auto">
            <a:xfrm>
              <a:off x="2972" y="201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506928" name="Text Box 48"/>
          <p:cNvSpPr txBox="1">
            <a:spLocks noChangeArrowheads="1"/>
          </p:cNvSpPr>
          <p:nvPr/>
        </p:nvSpPr>
        <p:spPr bwMode="auto">
          <a:xfrm>
            <a:off x="2381250" y="19812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506929" name="Rectangle 49"/>
          <p:cNvSpPr>
            <a:spLocks noChangeArrowheads="1"/>
          </p:cNvSpPr>
          <p:nvPr/>
        </p:nvSpPr>
        <p:spPr bwMode="auto">
          <a:xfrm>
            <a:off x="3003550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6930" name="Rectangle 50"/>
          <p:cNvSpPr>
            <a:spLocks noChangeArrowheads="1"/>
          </p:cNvSpPr>
          <p:nvPr/>
        </p:nvSpPr>
        <p:spPr bwMode="auto">
          <a:xfrm>
            <a:off x="5487988" y="2749550"/>
            <a:ext cx="509587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6931" name="Rectangle 51"/>
          <p:cNvSpPr>
            <a:spLocks noChangeArrowheads="1"/>
          </p:cNvSpPr>
          <p:nvPr/>
        </p:nvSpPr>
        <p:spPr bwMode="auto">
          <a:xfrm>
            <a:off x="3781425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6932" name="Rectangle 52"/>
          <p:cNvSpPr>
            <a:spLocks noChangeArrowheads="1"/>
          </p:cNvSpPr>
          <p:nvPr/>
        </p:nvSpPr>
        <p:spPr bwMode="auto">
          <a:xfrm>
            <a:off x="4681538" y="2749550"/>
            <a:ext cx="509587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06933" name="AutoShape 53"/>
          <p:cNvSpPr>
            <a:spLocks noChangeArrowheads="1"/>
          </p:cNvSpPr>
          <p:nvPr/>
        </p:nvSpPr>
        <p:spPr bwMode="auto">
          <a:xfrm>
            <a:off x="4565650" y="2420938"/>
            <a:ext cx="654050" cy="3870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06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06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06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0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6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29" grpId="0" animBg="1"/>
      <p:bldP spid="506930" grpId="0" animBg="1"/>
      <p:bldP spid="506931" grpId="0" animBg="1"/>
      <p:bldP spid="506932" grpId="0" animBg="1"/>
      <p:bldP spid="5069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 dirty="0" smtClean="0"/>
              <a:t>Polymerase Chain Reaction</a:t>
            </a:r>
            <a:endParaRPr lang="en-US" dirty="0"/>
          </a:p>
        </p:txBody>
      </p:sp>
      <p:pic>
        <p:nvPicPr>
          <p:cNvPr id="459779" name="Picture 3" descr="20-07-PolymeraseChain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4505325" y="1219200"/>
            <a:ext cx="4638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8656" y="1371600"/>
            <a:ext cx="3886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DNA copy machine!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bacterial enzyme: </a:t>
            </a:r>
            <a:r>
              <a:rPr lang="en-US" i="1" dirty="0" err="1" smtClean="0">
                <a:solidFill>
                  <a:srgbClr val="FF6600"/>
                </a:solidFill>
              </a:rPr>
              <a:t>Taq</a:t>
            </a:r>
            <a:r>
              <a:rPr lang="en-US" i="1" dirty="0" smtClean="0">
                <a:solidFill>
                  <a:srgbClr val="FF6600"/>
                </a:solidFill>
              </a:rPr>
              <a:t> DNA polymerase</a:t>
            </a:r>
            <a:endParaRPr lang="en-US" dirty="0" smtClean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Heat extreme tolerance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endParaRPr lang="en-US" b="0" dirty="0" smtClean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459781" name="Picture 5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PCR process</a:t>
            </a:r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2251"/>
          <a:stretch>
            <a:fillRect/>
          </a:stretch>
        </p:blipFill>
        <p:spPr bwMode="auto">
          <a:xfrm>
            <a:off x="3124200" y="2943225"/>
            <a:ext cx="596900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59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73088" y="1295400"/>
            <a:ext cx="8570912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do you need to do?</a:t>
            </a:r>
          </a:p>
          <a:p>
            <a:pPr lvl="1"/>
            <a:r>
              <a:rPr lang="en-US" sz="1800" dirty="0"/>
              <a:t>in tube: DNA, DNA polymerase enzyme, primer, nucleotides </a:t>
            </a: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CC0000"/>
                </a:solidFill>
              </a:rPr>
              <a:t>denature DNA</a:t>
            </a:r>
            <a:r>
              <a:rPr lang="en-US" sz="1800" dirty="0"/>
              <a:t>: heat (</a:t>
            </a:r>
            <a:r>
              <a:rPr lang="en-US" sz="1800" dirty="0">
                <a:solidFill>
                  <a:srgbClr val="CC0000"/>
                </a:solidFill>
              </a:rPr>
              <a:t>90°C</a:t>
            </a:r>
            <a:r>
              <a:rPr lang="en-US" sz="1800" dirty="0"/>
              <a:t>) DNA to separate strands</a:t>
            </a: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CC0000"/>
                </a:solidFill>
              </a:rPr>
              <a:t>anneal DNA</a:t>
            </a:r>
            <a:r>
              <a:rPr lang="en-US" sz="1800" dirty="0"/>
              <a:t>: cool to hybridize with primers &amp; build DNA (</a:t>
            </a:r>
            <a:r>
              <a:rPr lang="en-US" sz="1800" dirty="0">
                <a:solidFill>
                  <a:srgbClr val="CC0000"/>
                </a:solidFill>
              </a:rPr>
              <a:t>extension</a:t>
            </a:r>
            <a:r>
              <a:rPr lang="en-US" sz="1800" dirty="0"/>
              <a:t>)</a:t>
            </a:r>
          </a:p>
        </p:txBody>
      </p:sp>
      <p:pic>
        <p:nvPicPr>
          <p:cNvPr id="465925" name="Picture 5" descr="pengui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6" name="AutoShape 6"/>
          <p:cNvSpPr>
            <a:spLocks noChangeArrowheads="1"/>
          </p:cNvSpPr>
          <p:nvPr/>
        </p:nvSpPr>
        <p:spPr bwMode="auto">
          <a:xfrm flipH="1">
            <a:off x="550863" y="3482975"/>
            <a:ext cx="2433637" cy="1227138"/>
          </a:xfrm>
          <a:prstGeom prst="wedgeEllipseCallout">
            <a:avLst>
              <a:gd name="adj1" fmla="val 30426"/>
              <a:gd name="adj2" fmla="val 13344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  <a:t>What does 90°C</a:t>
            </a:r>
            <a:br>
              <a:rPr lang="en-US" b="1" dirty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</a:br>
            <a:r>
              <a:rPr lang="en-US" b="1" dirty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  <a:t>do to our</a:t>
            </a:r>
            <a:br>
              <a:rPr lang="en-US" b="1" dirty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</a:br>
            <a:r>
              <a:rPr lang="en-US" b="1" dirty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  <a:t>DNA polymerase</a:t>
            </a:r>
            <a:r>
              <a:rPr lang="en-US" b="1" dirty="0" smtClean="0">
                <a:solidFill>
                  <a:srgbClr val="0F116A"/>
                </a:solidFill>
                <a:latin typeface="Comic Sans MS" pitchFamily="84" charset="0"/>
                <a:ea typeface="ＭＳ Ｐゴシック" pitchFamily="1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84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 build="p" autoUpdateAnimBg="0"/>
      <p:bldP spid="46592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Transgenics</a:t>
            </a:r>
            <a:r>
              <a:rPr lang="en-US" dirty="0" smtClean="0"/>
              <a:t> – </a:t>
            </a:r>
            <a:r>
              <a:rPr lang="en-US" sz="2000" i="1" dirty="0" smtClean="0"/>
              <a:t>organisms with foreign DNA</a:t>
            </a:r>
            <a:endParaRPr lang="en-US" sz="2000" i="1" dirty="0"/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Genetically modified organisms (GMO)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Uses include: to produce pharmaceuticals, increase resistance to disease, increase nutrient density  </a:t>
            </a:r>
            <a:endParaRPr lang="en-US" sz="2400" dirty="0"/>
          </a:p>
          <a:p>
            <a:pPr lvl="2">
              <a:lnSpc>
                <a:spcPct val="110000"/>
              </a:lnSpc>
            </a:pPr>
            <a:r>
              <a:rPr lang="en-US" u="sng" dirty="0">
                <a:solidFill>
                  <a:schemeClr val="tx2"/>
                </a:solidFill>
              </a:rPr>
              <a:t>Protect crops from insects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rgbClr val="CC0000"/>
                </a:solidFill>
              </a:rPr>
              <a:t>BT corn</a:t>
            </a:r>
            <a:r>
              <a:rPr lang="en-US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corn produces a bacterial toxin that kills corn borer (caterpillar pest of corn)</a:t>
            </a:r>
          </a:p>
          <a:p>
            <a:pPr lvl="2">
              <a:lnSpc>
                <a:spcPct val="110000"/>
              </a:lnSpc>
            </a:pPr>
            <a:r>
              <a:rPr lang="en-US" u="sng" dirty="0">
                <a:solidFill>
                  <a:schemeClr val="tx2"/>
                </a:solidFill>
              </a:rPr>
              <a:t>Extend growing season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rgbClr val="CC0000"/>
                </a:solidFill>
              </a:rPr>
              <a:t>fishberries</a:t>
            </a:r>
            <a:r>
              <a:rPr lang="en-US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strawberries with an anti-freezing gene from flounder</a:t>
            </a:r>
          </a:p>
          <a:p>
            <a:pPr lvl="2">
              <a:lnSpc>
                <a:spcPct val="110000"/>
              </a:lnSpc>
            </a:pPr>
            <a:r>
              <a:rPr lang="en-US" u="sng" dirty="0">
                <a:solidFill>
                  <a:schemeClr val="tx2"/>
                </a:solidFill>
              </a:rPr>
              <a:t>Improve quality of food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rgbClr val="CC0000"/>
                </a:solidFill>
              </a:rPr>
              <a:t>golden rice</a:t>
            </a:r>
            <a:r>
              <a:rPr lang="en-US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rice producing vitamin A </a:t>
            </a:r>
            <a:br>
              <a:rPr lang="en-US" dirty="0"/>
            </a:br>
            <a:r>
              <a:rPr lang="en-US" dirty="0"/>
              <a:t>improves nutritional value</a:t>
            </a:r>
            <a:endParaRPr lang="en-US" b="0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2057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79096">
            <a:off x="-77787" y="4116387"/>
            <a:ext cx="2286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t="26183" r="11700" b="5237"/>
          <a:stretch>
            <a:fillRect/>
          </a:stretch>
        </p:blipFill>
        <p:spPr bwMode="auto">
          <a:xfrm>
            <a:off x="7461325" y="5486400"/>
            <a:ext cx="162943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1038" cy="693738"/>
          </a:xfrm>
        </p:spPr>
        <p:txBody>
          <a:bodyPr/>
          <a:lstStyle/>
          <a:p>
            <a:r>
              <a:rPr lang="en-US" dirty="0" smtClean="0"/>
              <a:t>Transformed Eukaryotes</a:t>
            </a:r>
            <a:endParaRPr lang="en-US" dirty="0"/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467100" cy="208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4343400" y="1258888"/>
            <a:ext cx="2698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F116A"/>
                </a:solidFill>
              </a:rPr>
              <a:t>Jelly fish “GFP”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33" y="35814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495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Indicators of aquatic pollutants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757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4377096"/>
            <a:ext cx="3201193" cy="24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7803" y="3962400"/>
            <a:ext cx="322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Myostatin</a:t>
            </a:r>
            <a:r>
              <a:rPr lang="en-US" dirty="0" smtClean="0"/>
              <a:t> protein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genetically identical organism or a group of cells derived from a single cell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322"/>
            <a:ext cx="46196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3528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Major goal of cloning: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 production of stem cells!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Cloning Process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648200" cy="495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Take the nucleus from a </a:t>
            </a:r>
            <a:r>
              <a:rPr lang="en-US" sz="2600" u="sng" dirty="0" smtClean="0">
                <a:solidFill>
                  <a:srgbClr val="FF0000"/>
                </a:solidFill>
              </a:rPr>
              <a:t>somatic</a:t>
            </a:r>
            <a:r>
              <a:rPr lang="en-US" sz="2600" dirty="0" smtClean="0"/>
              <a:t> (body) cell donor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Obtain unfertilized </a:t>
            </a:r>
            <a:r>
              <a:rPr lang="en-US" sz="2600" u="sng" dirty="0" smtClean="0">
                <a:solidFill>
                  <a:srgbClr val="00B050"/>
                </a:solidFill>
              </a:rPr>
              <a:t>egg</a:t>
            </a:r>
            <a:r>
              <a:rPr lang="en-US" sz="2600" dirty="0" smtClean="0"/>
              <a:t> and remove its nucleus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Transfer nucleus from somatic cell into egg cell.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P</a:t>
            </a:r>
            <a:r>
              <a:rPr lang="en-US" sz="2600" dirty="0" smtClean="0"/>
              <a:t>rovide needed proteins/signals to begin division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Implant embryo into uterus to continue with development</a:t>
            </a:r>
            <a:endParaRPr lang="en-US" sz="2600" baseline="-25000" dirty="0" smtClean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295400"/>
            <a:ext cx="3810000" cy="5519468"/>
          </a:xfrm>
        </p:spPr>
      </p:pic>
    </p:spTree>
    <p:extLst>
      <p:ext uri="{BB962C8B-B14F-4D97-AF65-F5344CB8AC3E}">
        <p14:creationId xmlns:p14="http://schemas.microsoft.com/office/powerpoint/2010/main" val="42603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Newest Gene Editing 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CRISPR Cas9 </a:t>
            </a:r>
          </a:p>
          <a:p>
            <a:pPr lvl="1"/>
            <a:r>
              <a:rPr lang="en-US" dirty="0" smtClean="0"/>
              <a:t>Disease cures? </a:t>
            </a:r>
          </a:p>
          <a:p>
            <a:pPr lvl="1"/>
            <a:r>
              <a:rPr lang="en-US" dirty="0" smtClean="0"/>
              <a:t>Designer babies?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Video #1 – </a:t>
            </a:r>
            <a:r>
              <a:rPr lang="en-US" dirty="0" smtClean="0">
                <a:hlinkClick r:id="rId2"/>
              </a:rPr>
              <a:t>Bozeman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Video #2 – </a:t>
            </a:r>
            <a:r>
              <a:rPr lang="en-US" dirty="0" smtClean="0">
                <a:hlinkClick r:id="rId3"/>
              </a:rPr>
              <a:t>Ted Talk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</a:t>
            </a:r>
            <a:r>
              <a:rPr lang="en-US" dirty="0"/>
              <a:t>DNA from two sources and combining then into one molecule.</a:t>
            </a:r>
          </a:p>
          <a:p>
            <a:pPr lvl="1"/>
            <a:r>
              <a:rPr lang="en-US" dirty="0"/>
              <a:t>Occurs </a:t>
            </a:r>
            <a:r>
              <a:rPr lang="en-US" dirty="0" smtClean="0"/>
              <a:t>naturally by: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viral transduction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bacterial transformation</a:t>
            </a:r>
            <a:endParaRPr lang="en-US" dirty="0"/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bacterial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conjugation</a:t>
            </a:r>
          </a:p>
          <a:p>
            <a:pPr marL="457200" lvl="1" indent="0">
              <a:buNone/>
            </a:pP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Biotechnology (genetic engineering)</a:t>
            </a:r>
          </a:p>
          <a:p>
            <a:pPr lvl="1"/>
            <a:r>
              <a:rPr lang="en-US" dirty="0"/>
              <a:t>Engineering genes in the Lab</a:t>
            </a:r>
          </a:p>
        </p:txBody>
      </p:sp>
    </p:spTree>
    <p:extLst>
      <p:ext uri="{BB962C8B-B14F-4D97-AF65-F5344CB8AC3E}">
        <p14:creationId xmlns:p14="http://schemas.microsoft.com/office/powerpoint/2010/main" val="9627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768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Electrophoresis</a:t>
            </a:r>
          </a:p>
          <a:p>
            <a:r>
              <a:rPr lang="en-US" dirty="0" smtClean="0"/>
              <a:t>Recombinant Technology </a:t>
            </a:r>
          </a:p>
          <a:p>
            <a:r>
              <a:rPr lang="en-US" dirty="0" smtClean="0"/>
              <a:t>Polymerase Chain Reaction</a:t>
            </a:r>
          </a:p>
          <a:p>
            <a:r>
              <a:rPr lang="en-US" dirty="0" err="1" smtClean="0"/>
              <a:t>Transgenics</a:t>
            </a:r>
            <a:r>
              <a:rPr lang="en-US" dirty="0" smtClean="0"/>
              <a:t>/GMO’s</a:t>
            </a:r>
          </a:p>
          <a:p>
            <a:r>
              <a:rPr lang="en-US" dirty="0" smtClean="0"/>
              <a:t>Cloning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008000"/>
                </a:solidFill>
              </a:rPr>
              <a:t>Understand the basics of each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r>
              <a:rPr lang="en-US"/>
              <a:t>Many uses of restriction enzymes…</a:t>
            </a:r>
          </a:p>
        </p:txBody>
      </p:sp>
      <p:sp>
        <p:nvSpPr>
          <p:cNvPr id="474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r>
              <a:rPr lang="en-US" dirty="0" smtClean="0"/>
              <a:t>Besides cloning DNA….</a:t>
            </a:r>
            <a:endParaRPr lang="en-US" dirty="0"/>
          </a:p>
          <a:p>
            <a:r>
              <a:rPr lang="en-US" dirty="0" smtClean="0"/>
              <a:t>Compare DNA sequences from different people or organisms!  </a:t>
            </a:r>
            <a:endParaRPr lang="en-US" i="1" dirty="0"/>
          </a:p>
          <a:p>
            <a:pPr lvl="2"/>
            <a:r>
              <a:rPr lang="en-US" dirty="0"/>
              <a:t>forensics</a:t>
            </a:r>
          </a:p>
          <a:p>
            <a:pPr lvl="2"/>
            <a:r>
              <a:rPr lang="en-US" dirty="0"/>
              <a:t>medical diagnostics</a:t>
            </a:r>
          </a:p>
          <a:p>
            <a:pPr lvl="2"/>
            <a:r>
              <a:rPr lang="en-US" dirty="0"/>
              <a:t>paternity</a:t>
            </a:r>
          </a:p>
          <a:p>
            <a:pPr lvl="2"/>
            <a:r>
              <a:rPr lang="en-US" dirty="0"/>
              <a:t>evolutionary </a:t>
            </a:r>
            <a:r>
              <a:rPr lang="en-US" dirty="0" smtClean="0"/>
              <a:t>relationships</a:t>
            </a: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RFLP’s – </a:t>
            </a:r>
            <a:r>
              <a:rPr lang="en-US" i="1" u="sng" dirty="0" smtClean="0">
                <a:solidFill>
                  <a:schemeClr val="tx2"/>
                </a:solidFill>
              </a:rPr>
              <a:t>R</a:t>
            </a:r>
            <a:r>
              <a:rPr lang="en-US" i="1" dirty="0" smtClean="0">
                <a:solidFill>
                  <a:schemeClr val="tx2"/>
                </a:solidFill>
              </a:rPr>
              <a:t>estriction </a:t>
            </a:r>
            <a:r>
              <a:rPr lang="en-US" i="1" u="sng" dirty="0" smtClean="0">
                <a:solidFill>
                  <a:schemeClr val="tx2"/>
                </a:solidFill>
              </a:rPr>
              <a:t>F</a:t>
            </a:r>
            <a:r>
              <a:rPr lang="en-US" i="1" dirty="0" smtClean="0">
                <a:solidFill>
                  <a:schemeClr val="tx2"/>
                </a:solidFill>
              </a:rPr>
              <a:t>ragment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                 </a:t>
            </a:r>
            <a:r>
              <a:rPr lang="en-US" i="1" u="sng" dirty="0" smtClean="0">
                <a:solidFill>
                  <a:schemeClr val="tx2"/>
                </a:solidFill>
              </a:rPr>
              <a:t>L</a:t>
            </a:r>
            <a:r>
              <a:rPr lang="en-US" i="1" dirty="0" smtClean="0">
                <a:solidFill>
                  <a:schemeClr val="tx2"/>
                </a:solidFill>
              </a:rPr>
              <a:t>ength </a:t>
            </a:r>
            <a:r>
              <a:rPr lang="en-US" i="1" u="sng" dirty="0" smtClean="0">
                <a:solidFill>
                  <a:schemeClr val="tx2"/>
                </a:solidFill>
              </a:rPr>
              <a:t>P</a:t>
            </a:r>
            <a:r>
              <a:rPr lang="en-US" i="1" dirty="0" smtClean="0">
                <a:solidFill>
                  <a:schemeClr val="tx2"/>
                </a:solidFill>
              </a:rPr>
              <a:t>olymorphisms</a:t>
            </a:r>
          </a:p>
          <a:p>
            <a:pPr marL="1200150" lvl="2" indent="-342900"/>
            <a:r>
              <a:rPr lang="en-US" sz="2000" i="1" dirty="0" smtClean="0">
                <a:solidFill>
                  <a:srgbClr val="FF0000"/>
                </a:solidFill>
              </a:rPr>
              <a:t>Humans are 99% the same genetically, this is what makes you different from each other</a:t>
            </a:r>
            <a:endParaRPr lang="en-US" sz="20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74116" name="Picture 4" descr="20307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7169150" y="3810000"/>
            <a:ext cx="1974850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7" name="Picture 5" descr="211895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3810000"/>
            <a:ext cx="13716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smtClean="0"/>
              <a:t>Cut Up DNA:</a:t>
            </a:r>
            <a:endParaRPr lang="en-US" dirty="0"/>
          </a:p>
        </p:txBody>
      </p:sp>
      <p:sp>
        <p:nvSpPr>
          <p:cNvPr id="476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738688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can we </a:t>
            </a:r>
            <a:r>
              <a:rPr lang="en-US" dirty="0"/>
              <a:t>compare DNA fragments?</a:t>
            </a:r>
          </a:p>
          <a:p>
            <a:pPr lvl="1"/>
            <a:r>
              <a:rPr lang="en-US" u="sng" dirty="0"/>
              <a:t>separate fragments by </a:t>
            </a:r>
            <a:r>
              <a:rPr lang="en-US" u="sng" dirty="0" smtClean="0"/>
              <a:t>size</a:t>
            </a:r>
          </a:p>
          <a:p>
            <a:r>
              <a:rPr lang="en-US" dirty="0" smtClean="0"/>
              <a:t>How </a:t>
            </a:r>
            <a:r>
              <a:rPr lang="en-US" dirty="0"/>
              <a:t>do we separate DNA fragments?</a:t>
            </a:r>
          </a:p>
          <a:p>
            <a:pPr lvl="1"/>
            <a:r>
              <a:rPr lang="en-US" dirty="0" smtClean="0"/>
              <a:t>Use the technique of</a:t>
            </a:r>
          </a:p>
          <a:p>
            <a:pPr marL="457200" lvl="1" indent="0">
              <a:buNone/>
            </a:pPr>
            <a:r>
              <a:rPr lang="en-US" u="sng" dirty="0" smtClean="0">
                <a:solidFill>
                  <a:srgbClr val="CC0000"/>
                </a:solidFill>
              </a:rPr>
              <a:t>Gel Electrophoresis!</a:t>
            </a:r>
            <a:endParaRPr lang="en-US" dirty="0"/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819400" cy="370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65" name="Picture 5" descr="pengui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335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DNA moves </a:t>
            </a:r>
            <a:r>
              <a:rPr lang="en-US" dirty="0" smtClean="0"/>
              <a:t>through electrical agar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DNA is </a:t>
            </a:r>
            <a:r>
              <a:rPr lang="en-US" dirty="0" smtClean="0">
                <a:solidFill>
                  <a:srgbClr val="0000FF"/>
                </a:solidFill>
              </a:rPr>
              <a:t>negatively</a:t>
            </a:r>
            <a:r>
              <a:rPr lang="en-US" dirty="0" smtClean="0"/>
              <a:t> charged</a:t>
            </a:r>
            <a:r>
              <a:rPr lang="en-US" dirty="0"/>
              <a:t> </a:t>
            </a:r>
            <a:r>
              <a:rPr lang="en-US" dirty="0" smtClean="0"/>
              <a:t>so it is attracted to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Fragment size </a:t>
            </a:r>
            <a:r>
              <a:rPr lang="en-US" dirty="0"/>
              <a:t>affects how far it travels</a:t>
            </a:r>
            <a:endParaRPr lang="en-US" dirty="0">
              <a:solidFill>
                <a:srgbClr val="CC0000"/>
              </a:solidFill>
            </a:endParaRPr>
          </a:p>
          <a:p>
            <a:pPr marL="1428750" lvl="3">
              <a:lnSpc>
                <a:spcPct val="110000"/>
              </a:lnSpc>
            </a:pPr>
            <a:r>
              <a:rPr lang="en-US" sz="2400" dirty="0"/>
              <a:t>small pieces travel </a:t>
            </a:r>
            <a:r>
              <a:rPr lang="en-US" sz="2400" dirty="0" smtClean="0"/>
              <a:t>farther (less bulk)</a:t>
            </a:r>
            <a:endParaRPr lang="en-US" sz="2400" dirty="0"/>
          </a:p>
          <a:p>
            <a:pPr marL="1428750" lvl="3">
              <a:lnSpc>
                <a:spcPct val="110000"/>
              </a:lnSpc>
            </a:pPr>
            <a:r>
              <a:rPr lang="en-US" sz="2400" dirty="0"/>
              <a:t>large pieces travel slower &amp; lag behind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</a:t>
            </a:r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76363" y="5846763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1" name="Freeform 5"/>
          <p:cNvSpPr>
            <a:spLocks/>
          </p:cNvSpPr>
          <p:nvPr/>
        </p:nvSpPr>
        <p:spPr bwMode="auto">
          <a:xfrm>
            <a:off x="1262063" y="4703763"/>
            <a:ext cx="793750" cy="842962"/>
          </a:xfrm>
          <a:custGeom>
            <a:avLst/>
            <a:gdLst>
              <a:gd name="T0" fmla="*/ 2 w 500"/>
              <a:gd name="T1" fmla="*/ 0 h 531"/>
              <a:gd name="T2" fmla="*/ 10 w 500"/>
              <a:gd name="T3" fmla="*/ 98 h 531"/>
              <a:gd name="T4" fmla="*/ 149 w 500"/>
              <a:gd name="T5" fmla="*/ 229 h 531"/>
              <a:gd name="T6" fmla="*/ 222 w 500"/>
              <a:gd name="T7" fmla="*/ 311 h 531"/>
              <a:gd name="T8" fmla="*/ 296 w 500"/>
              <a:gd name="T9" fmla="*/ 466 h 531"/>
              <a:gd name="T10" fmla="*/ 427 w 500"/>
              <a:gd name="T11" fmla="*/ 498 h 531"/>
              <a:gd name="T12" fmla="*/ 476 w 500"/>
              <a:gd name="T13" fmla="*/ 523 h 531"/>
              <a:gd name="T14" fmla="*/ 500 w 500"/>
              <a:gd name="T1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00000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2" name="Freeform 6"/>
          <p:cNvSpPr>
            <a:spLocks/>
          </p:cNvSpPr>
          <p:nvPr/>
        </p:nvSpPr>
        <p:spPr bwMode="auto">
          <a:xfrm flipH="1">
            <a:off x="7693025" y="4703763"/>
            <a:ext cx="793750" cy="842962"/>
          </a:xfrm>
          <a:custGeom>
            <a:avLst/>
            <a:gdLst>
              <a:gd name="T0" fmla="*/ 2 w 500"/>
              <a:gd name="T1" fmla="*/ 0 h 531"/>
              <a:gd name="T2" fmla="*/ 10 w 500"/>
              <a:gd name="T3" fmla="*/ 98 h 531"/>
              <a:gd name="T4" fmla="*/ 149 w 500"/>
              <a:gd name="T5" fmla="*/ 229 h 531"/>
              <a:gd name="T6" fmla="*/ 222 w 500"/>
              <a:gd name="T7" fmla="*/ 311 h 531"/>
              <a:gd name="T8" fmla="*/ 296 w 500"/>
              <a:gd name="T9" fmla="*/ 466 h 531"/>
              <a:gd name="T10" fmla="*/ 427 w 500"/>
              <a:gd name="T11" fmla="*/ 498 h 531"/>
              <a:gd name="T12" fmla="*/ 476 w 500"/>
              <a:gd name="T13" fmla="*/ 523 h 531"/>
              <a:gd name="T14" fmla="*/ 500 w 500"/>
              <a:gd name="T1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2016125" y="5313363"/>
            <a:ext cx="5676900" cy="474662"/>
          </a:xfrm>
          <a:prstGeom prst="rect">
            <a:avLst/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7235825" y="5662613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80265" name="Text Box 9"/>
          <p:cNvSpPr txBox="1">
            <a:spLocks noChangeArrowheads="1"/>
          </p:cNvSpPr>
          <p:nvPr/>
        </p:nvSpPr>
        <p:spPr bwMode="auto">
          <a:xfrm>
            <a:off x="2012950" y="5649913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80266" name="Text Box 10"/>
          <p:cNvSpPr txBox="1">
            <a:spLocks noChangeArrowheads="1"/>
          </p:cNvSpPr>
          <p:nvPr/>
        </p:nvSpPr>
        <p:spPr bwMode="auto">
          <a:xfrm>
            <a:off x="2519363" y="4856163"/>
            <a:ext cx="441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F116A"/>
                </a:solidFill>
              </a:rPr>
              <a:t>DNA </a:t>
            </a:r>
            <a:r>
              <a:rPr lang="en-US" sz="3200" b="1">
                <a:solidFill>
                  <a:srgbClr val="0F116A"/>
                </a:solidFill>
                <a:sym typeface="Symbol" pitchFamily="84" charset="2"/>
              </a:rPr>
              <a:t>      </a:t>
            </a:r>
          </a:p>
        </p:txBody>
      </p:sp>
      <p:sp>
        <p:nvSpPr>
          <p:cNvPr id="480267" name="Freeform 11"/>
          <p:cNvSpPr>
            <a:spLocks/>
          </p:cNvSpPr>
          <p:nvPr/>
        </p:nvSpPr>
        <p:spPr bwMode="auto">
          <a:xfrm>
            <a:off x="3502025" y="5416550"/>
            <a:ext cx="722313" cy="331788"/>
          </a:xfrm>
          <a:custGeom>
            <a:avLst/>
            <a:gdLst>
              <a:gd name="T0" fmla="*/ 22 w 455"/>
              <a:gd name="T1" fmla="*/ 8 h 209"/>
              <a:gd name="T2" fmla="*/ 218 w 455"/>
              <a:gd name="T3" fmla="*/ 0 h 209"/>
              <a:gd name="T4" fmla="*/ 398 w 455"/>
              <a:gd name="T5" fmla="*/ 33 h 209"/>
              <a:gd name="T6" fmla="*/ 333 w 455"/>
              <a:gd name="T7" fmla="*/ 74 h 209"/>
              <a:gd name="T8" fmla="*/ 153 w 455"/>
              <a:gd name="T9" fmla="*/ 16 h 209"/>
              <a:gd name="T10" fmla="*/ 55 w 455"/>
              <a:gd name="T11" fmla="*/ 25 h 209"/>
              <a:gd name="T12" fmla="*/ 96 w 455"/>
              <a:gd name="T13" fmla="*/ 74 h 209"/>
              <a:gd name="T14" fmla="*/ 186 w 455"/>
              <a:gd name="T15" fmla="*/ 41 h 209"/>
              <a:gd name="T16" fmla="*/ 300 w 455"/>
              <a:gd name="T17" fmla="*/ 49 h 209"/>
              <a:gd name="T18" fmla="*/ 324 w 455"/>
              <a:gd name="T19" fmla="*/ 57 h 209"/>
              <a:gd name="T20" fmla="*/ 316 w 455"/>
              <a:gd name="T21" fmla="*/ 98 h 209"/>
              <a:gd name="T22" fmla="*/ 120 w 455"/>
              <a:gd name="T23" fmla="*/ 106 h 209"/>
              <a:gd name="T24" fmla="*/ 88 w 455"/>
              <a:gd name="T25" fmla="*/ 155 h 209"/>
              <a:gd name="T26" fmla="*/ 202 w 455"/>
              <a:gd name="T27" fmla="*/ 139 h 209"/>
              <a:gd name="T28" fmla="*/ 333 w 455"/>
              <a:gd name="T29" fmla="*/ 106 h 209"/>
              <a:gd name="T30" fmla="*/ 390 w 455"/>
              <a:gd name="T31" fmla="*/ 114 h 209"/>
              <a:gd name="T32" fmla="*/ 382 w 455"/>
              <a:gd name="T33" fmla="*/ 147 h 209"/>
              <a:gd name="T34" fmla="*/ 300 w 455"/>
              <a:gd name="T35" fmla="*/ 172 h 209"/>
              <a:gd name="T36" fmla="*/ 55 w 455"/>
              <a:gd name="T37" fmla="*/ 131 h 209"/>
              <a:gd name="T38" fmla="*/ 6 w 455"/>
              <a:gd name="T39" fmla="*/ 123 h 209"/>
              <a:gd name="T40" fmla="*/ 267 w 455"/>
              <a:gd name="T41" fmla="*/ 147 h 209"/>
              <a:gd name="T42" fmla="*/ 390 w 455"/>
              <a:gd name="T43" fmla="*/ 106 h 209"/>
              <a:gd name="T44" fmla="*/ 455 w 455"/>
              <a:gd name="T45" fmla="*/ 8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5" h="209">
                <a:moveTo>
                  <a:pt x="22" y="8"/>
                </a:moveTo>
                <a:cubicBezTo>
                  <a:pt x="81" y="48"/>
                  <a:pt x="152" y="16"/>
                  <a:pt x="218" y="0"/>
                </a:cubicBezTo>
                <a:cubicBezTo>
                  <a:pt x="409" y="11"/>
                  <a:pt x="296" y="0"/>
                  <a:pt x="398" y="33"/>
                </a:cubicBezTo>
                <a:cubicBezTo>
                  <a:pt x="386" y="89"/>
                  <a:pt x="388" y="87"/>
                  <a:pt x="333" y="74"/>
                </a:cubicBezTo>
                <a:cubicBezTo>
                  <a:pt x="280" y="21"/>
                  <a:pt x="223" y="23"/>
                  <a:pt x="153" y="16"/>
                </a:cubicBezTo>
                <a:cubicBezTo>
                  <a:pt x="120" y="19"/>
                  <a:pt x="86" y="15"/>
                  <a:pt x="55" y="25"/>
                </a:cubicBezTo>
                <a:cubicBezTo>
                  <a:pt x="0" y="41"/>
                  <a:pt x="92" y="72"/>
                  <a:pt x="96" y="74"/>
                </a:cubicBezTo>
                <a:cubicBezTo>
                  <a:pt x="134" y="66"/>
                  <a:pt x="158" y="67"/>
                  <a:pt x="186" y="41"/>
                </a:cubicBezTo>
                <a:cubicBezTo>
                  <a:pt x="224" y="43"/>
                  <a:pt x="262" y="44"/>
                  <a:pt x="300" y="49"/>
                </a:cubicBezTo>
                <a:cubicBezTo>
                  <a:pt x="308" y="49"/>
                  <a:pt x="321" y="48"/>
                  <a:pt x="324" y="57"/>
                </a:cubicBezTo>
                <a:cubicBezTo>
                  <a:pt x="328" y="70"/>
                  <a:pt x="329" y="94"/>
                  <a:pt x="316" y="98"/>
                </a:cubicBezTo>
                <a:cubicBezTo>
                  <a:pt x="252" y="113"/>
                  <a:pt x="185" y="103"/>
                  <a:pt x="120" y="106"/>
                </a:cubicBezTo>
                <a:cubicBezTo>
                  <a:pt x="83" y="113"/>
                  <a:pt x="45" y="115"/>
                  <a:pt x="88" y="155"/>
                </a:cubicBezTo>
                <a:cubicBezTo>
                  <a:pt x="125" y="148"/>
                  <a:pt x="164" y="146"/>
                  <a:pt x="202" y="139"/>
                </a:cubicBezTo>
                <a:cubicBezTo>
                  <a:pt x="247" y="129"/>
                  <a:pt x="286" y="113"/>
                  <a:pt x="333" y="106"/>
                </a:cubicBezTo>
                <a:cubicBezTo>
                  <a:pt x="352" y="108"/>
                  <a:pt x="375" y="101"/>
                  <a:pt x="390" y="114"/>
                </a:cubicBezTo>
                <a:cubicBezTo>
                  <a:pt x="398" y="121"/>
                  <a:pt x="390" y="139"/>
                  <a:pt x="382" y="147"/>
                </a:cubicBezTo>
                <a:cubicBezTo>
                  <a:pt x="376" y="151"/>
                  <a:pt x="313" y="168"/>
                  <a:pt x="300" y="172"/>
                </a:cubicBezTo>
                <a:cubicBezTo>
                  <a:pt x="211" y="164"/>
                  <a:pt x="139" y="151"/>
                  <a:pt x="55" y="131"/>
                </a:cubicBezTo>
                <a:cubicBezTo>
                  <a:pt x="22" y="107"/>
                  <a:pt x="20" y="77"/>
                  <a:pt x="6" y="123"/>
                </a:cubicBezTo>
                <a:cubicBezTo>
                  <a:pt x="34" y="209"/>
                  <a:pt x="243" y="147"/>
                  <a:pt x="267" y="147"/>
                </a:cubicBezTo>
                <a:cubicBezTo>
                  <a:pt x="308" y="133"/>
                  <a:pt x="348" y="119"/>
                  <a:pt x="390" y="106"/>
                </a:cubicBezTo>
                <a:cubicBezTo>
                  <a:pt x="412" y="91"/>
                  <a:pt x="427" y="82"/>
                  <a:pt x="455" y="82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8" name="Freeform 12"/>
          <p:cNvSpPr>
            <a:spLocks/>
          </p:cNvSpPr>
          <p:nvPr/>
        </p:nvSpPr>
        <p:spPr bwMode="auto">
          <a:xfrm>
            <a:off x="4751388" y="5467350"/>
            <a:ext cx="652462" cy="228600"/>
          </a:xfrm>
          <a:custGeom>
            <a:avLst/>
            <a:gdLst>
              <a:gd name="T0" fmla="*/ 0 w 411"/>
              <a:gd name="T1" fmla="*/ 57 h 144"/>
              <a:gd name="T2" fmla="*/ 171 w 411"/>
              <a:gd name="T3" fmla="*/ 0 h 144"/>
              <a:gd name="T4" fmla="*/ 277 w 411"/>
              <a:gd name="T5" fmla="*/ 32 h 144"/>
              <a:gd name="T6" fmla="*/ 318 w 411"/>
              <a:gd name="T7" fmla="*/ 73 h 144"/>
              <a:gd name="T8" fmla="*/ 253 w 411"/>
              <a:gd name="T9" fmla="*/ 73 h 144"/>
              <a:gd name="T10" fmla="*/ 204 w 411"/>
              <a:gd name="T11" fmla="*/ 57 h 144"/>
              <a:gd name="T12" fmla="*/ 65 w 411"/>
              <a:gd name="T13" fmla="*/ 98 h 144"/>
              <a:gd name="T14" fmla="*/ 155 w 411"/>
              <a:gd name="T15" fmla="*/ 122 h 144"/>
              <a:gd name="T16" fmla="*/ 310 w 411"/>
              <a:gd name="T17" fmla="*/ 106 h 144"/>
              <a:gd name="T18" fmla="*/ 391 w 411"/>
              <a:gd name="T19" fmla="*/ 114 h 144"/>
              <a:gd name="T20" fmla="*/ 326 w 411"/>
              <a:gd name="T21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1" h="144">
                <a:moveTo>
                  <a:pt x="0" y="57"/>
                </a:moveTo>
                <a:cubicBezTo>
                  <a:pt x="58" y="42"/>
                  <a:pt x="111" y="14"/>
                  <a:pt x="171" y="0"/>
                </a:cubicBezTo>
                <a:cubicBezTo>
                  <a:pt x="207" y="5"/>
                  <a:pt x="247" y="6"/>
                  <a:pt x="277" y="32"/>
                </a:cubicBezTo>
                <a:cubicBezTo>
                  <a:pt x="291" y="44"/>
                  <a:pt x="318" y="73"/>
                  <a:pt x="318" y="73"/>
                </a:cubicBezTo>
                <a:cubicBezTo>
                  <a:pt x="300" y="127"/>
                  <a:pt x="286" y="87"/>
                  <a:pt x="253" y="73"/>
                </a:cubicBezTo>
                <a:cubicBezTo>
                  <a:pt x="237" y="66"/>
                  <a:pt x="204" y="57"/>
                  <a:pt x="204" y="57"/>
                </a:cubicBezTo>
                <a:cubicBezTo>
                  <a:pt x="101" y="64"/>
                  <a:pt x="113" y="46"/>
                  <a:pt x="65" y="98"/>
                </a:cubicBezTo>
                <a:cubicBezTo>
                  <a:pt x="80" y="144"/>
                  <a:pt x="109" y="128"/>
                  <a:pt x="155" y="122"/>
                </a:cubicBezTo>
                <a:cubicBezTo>
                  <a:pt x="238" y="94"/>
                  <a:pt x="146" y="94"/>
                  <a:pt x="310" y="106"/>
                </a:cubicBezTo>
                <a:cubicBezTo>
                  <a:pt x="369" y="125"/>
                  <a:pt x="342" y="126"/>
                  <a:pt x="391" y="114"/>
                </a:cubicBezTo>
                <a:cubicBezTo>
                  <a:pt x="411" y="58"/>
                  <a:pt x="391" y="8"/>
                  <a:pt x="326" y="8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69" name="Freeform 13"/>
          <p:cNvSpPr>
            <a:spLocks/>
          </p:cNvSpPr>
          <p:nvPr/>
        </p:nvSpPr>
        <p:spPr bwMode="auto">
          <a:xfrm>
            <a:off x="6051550" y="5505450"/>
            <a:ext cx="390525" cy="152400"/>
          </a:xfrm>
          <a:custGeom>
            <a:avLst/>
            <a:gdLst>
              <a:gd name="T0" fmla="*/ 58 w 246"/>
              <a:gd name="T1" fmla="*/ 15 h 105"/>
              <a:gd name="T2" fmla="*/ 221 w 246"/>
              <a:gd name="T3" fmla="*/ 7 h 105"/>
              <a:gd name="T4" fmla="*/ 107 w 246"/>
              <a:gd name="T5" fmla="*/ 48 h 105"/>
              <a:gd name="T6" fmla="*/ 9 w 246"/>
              <a:gd name="T7" fmla="*/ 56 h 105"/>
              <a:gd name="T8" fmla="*/ 17 w 246"/>
              <a:gd name="T9" fmla="*/ 81 h 105"/>
              <a:gd name="T10" fmla="*/ 58 w 246"/>
              <a:gd name="T1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05">
                <a:moveTo>
                  <a:pt x="58" y="15"/>
                </a:moveTo>
                <a:cubicBezTo>
                  <a:pt x="117" y="0"/>
                  <a:pt x="159" y="0"/>
                  <a:pt x="221" y="7"/>
                </a:cubicBezTo>
                <a:cubicBezTo>
                  <a:pt x="246" y="86"/>
                  <a:pt x="185" y="53"/>
                  <a:pt x="107" y="48"/>
                </a:cubicBezTo>
                <a:cubicBezTo>
                  <a:pt x="74" y="50"/>
                  <a:pt x="39" y="44"/>
                  <a:pt x="9" y="56"/>
                </a:cubicBezTo>
                <a:cubicBezTo>
                  <a:pt x="0" y="59"/>
                  <a:pt x="11" y="74"/>
                  <a:pt x="17" y="81"/>
                </a:cubicBezTo>
                <a:cubicBezTo>
                  <a:pt x="24" y="90"/>
                  <a:pt x="46" y="99"/>
                  <a:pt x="58" y="10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70" name="Freeform 14"/>
          <p:cNvSpPr>
            <a:spLocks/>
          </p:cNvSpPr>
          <p:nvPr/>
        </p:nvSpPr>
        <p:spPr bwMode="auto">
          <a:xfrm>
            <a:off x="7038975" y="5497513"/>
            <a:ext cx="406400" cy="130175"/>
          </a:xfrm>
          <a:custGeom>
            <a:avLst/>
            <a:gdLst>
              <a:gd name="T0" fmla="*/ 0 w 256"/>
              <a:gd name="T1" fmla="*/ 0 h 82"/>
              <a:gd name="T2" fmla="*/ 49 w 256"/>
              <a:gd name="T3" fmla="*/ 8 h 82"/>
              <a:gd name="T4" fmla="*/ 123 w 256"/>
              <a:gd name="T5" fmla="*/ 82 h 82"/>
              <a:gd name="T6" fmla="*/ 204 w 256"/>
              <a:gd name="T7" fmla="*/ 66 h 82"/>
              <a:gd name="T8" fmla="*/ 229 w 256"/>
              <a:gd name="T9" fmla="*/ 57 h 82"/>
              <a:gd name="T10" fmla="*/ 245 w 256"/>
              <a:gd name="T11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82">
                <a:moveTo>
                  <a:pt x="0" y="0"/>
                </a:moveTo>
                <a:cubicBezTo>
                  <a:pt x="16" y="2"/>
                  <a:pt x="33" y="2"/>
                  <a:pt x="49" y="8"/>
                </a:cubicBezTo>
                <a:cubicBezTo>
                  <a:pt x="80" y="19"/>
                  <a:pt x="72" y="65"/>
                  <a:pt x="123" y="82"/>
                </a:cubicBezTo>
                <a:cubicBezTo>
                  <a:pt x="150" y="76"/>
                  <a:pt x="177" y="72"/>
                  <a:pt x="204" y="66"/>
                </a:cubicBezTo>
                <a:cubicBezTo>
                  <a:pt x="212" y="63"/>
                  <a:pt x="223" y="63"/>
                  <a:pt x="229" y="57"/>
                </a:cubicBezTo>
                <a:cubicBezTo>
                  <a:pt x="256" y="22"/>
                  <a:pt x="221" y="25"/>
                  <a:pt x="245" y="2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2220913" y="5313363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2220913" y="5465763"/>
            <a:ext cx="228600" cy="228600"/>
          </a:xfrm>
          <a:prstGeom prst="rect">
            <a:avLst/>
          </a:prstGeom>
          <a:solidFill>
            <a:srgbClr val="5E2E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3128963" y="5999163"/>
            <a:ext cx="35179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F116A"/>
                </a:solidFill>
              </a:rPr>
              <a:t>“swimming through Jello”</a:t>
            </a:r>
          </a:p>
        </p:txBody>
      </p:sp>
    </p:spTree>
    <p:extLst>
      <p:ext uri="{BB962C8B-B14F-4D97-AF65-F5344CB8AC3E}">
        <p14:creationId xmlns:p14="http://schemas.microsoft.com/office/powerpoint/2010/main" val="1453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 Electrophoresis</a:t>
            </a:r>
          </a:p>
        </p:txBody>
      </p:sp>
      <p:pic>
        <p:nvPicPr>
          <p:cNvPr id="508935" name="Picture 7" descr="1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b="12000"/>
          <a:stretch>
            <a:fillRect/>
          </a:stretch>
        </p:blipFill>
        <p:spPr bwMode="auto">
          <a:xfrm>
            <a:off x="887413" y="1196975"/>
            <a:ext cx="79375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8936" name="AutoShape 8"/>
          <p:cNvSpPr>
            <a:spLocks noChangeArrowheads="1"/>
          </p:cNvSpPr>
          <p:nvPr/>
        </p:nvSpPr>
        <p:spPr bwMode="auto">
          <a:xfrm>
            <a:off x="7299325" y="4498975"/>
            <a:ext cx="1366838" cy="187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longer fragments</a:t>
            </a:r>
            <a:endParaRPr lang="en-US" sz="2000" b="1"/>
          </a:p>
        </p:txBody>
      </p:sp>
      <p:sp>
        <p:nvSpPr>
          <p:cNvPr id="508937" name="AutoShape 9"/>
          <p:cNvSpPr>
            <a:spLocks noChangeArrowheads="1"/>
          </p:cNvSpPr>
          <p:nvPr/>
        </p:nvSpPr>
        <p:spPr bwMode="auto">
          <a:xfrm>
            <a:off x="7299325" y="6178550"/>
            <a:ext cx="1431925" cy="187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shorter fragments</a:t>
            </a:r>
            <a:endParaRPr lang="en-US" sz="2000" b="1"/>
          </a:p>
        </p:txBody>
      </p:sp>
      <p:sp>
        <p:nvSpPr>
          <p:cNvPr id="508938" name="Rectangle 10"/>
          <p:cNvSpPr>
            <a:spLocks noChangeArrowheads="1"/>
          </p:cNvSpPr>
          <p:nvPr/>
        </p:nvSpPr>
        <p:spPr bwMode="auto">
          <a:xfrm>
            <a:off x="3154363" y="5059363"/>
            <a:ext cx="541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power</a:t>
            </a:r>
          </a:p>
          <a:p>
            <a:pPr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source</a:t>
            </a:r>
            <a:endParaRPr lang="en-US" b="1"/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5751513" y="6396038"/>
            <a:ext cx="12811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completed gel</a:t>
            </a:r>
            <a:endParaRPr lang="en-US" b="1"/>
          </a:p>
        </p:txBody>
      </p:sp>
      <p:sp>
        <p:nvSpPr>
          <p:cNvPr id="508940" name="Rectangle 12"/>
          <p:cNvSpPr>
            <a:spLocks noChangeArrowheads="1"/>
          </p:cNvSpPr>
          <p:nvPr/>
        </p:nvSpPr>
        <p:spPr bwMode="auto">
          <a:xfrm>
            <a:off x="1141413" y="5872163"/>
            <a:ext cx="2746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gel</a:t>
            </a:r>
            <a:endParaRPr lang="en-US" b="1"/>
          </a:p>
        </p:txBody>
      </p:sp>
      <p:sp>
        <p:nvSpPr>
          <p:cNvPr id="508941" name="AutoShape 13"/>
          <p:cNvSpPr>
            <a:spLocks noChangeArrowheads="1"/>
          </p:cNvSpPr>
          <p:nvPr/>
        </p:nvSpPr>
        <p:spPr bwMode="auto">
          <a:xfrm>
            <a:off x="852488" y="1749425"/>
            <a:ext cx="1820862" cy="431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DNA &amp;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restriction enzyme</a:t>
            </a:r>
            <a:endParaRPr lang="en-US" b="1"/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952500" y="4525963"/>
            <a:ext cx="4651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wells</a:t>
            </a:r>
            <a:endParaRPr lang="en-US" b="1"/>
          </a:p>
        </p:txBody>
      </p:sp>
      <p:sp>
        <p:nvSpPr>
          <p:cNvPr id="508943" name="Oval 15"/>
          <p:cNvSpPr>
            <a:spLocks noChangeArrowheads="1"/>
          </p:cNvSpPr>
          <p:nvPr/>
        </p:nvSpPr>
        <p:spPr bwMode="auto">
          <a:xfrm>
            <a:off x="3760788" y="3956050"/>
            <a:ext cx="212725" cy="212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08944" name="Oval 16"/>
          <p:cNvSpPr>
            <a:spLocks noChangeArrowheads="1"/>
          </p:cNvSpPr>
          <p:nvPr/>
        </p:nvSpPr>
        <p:spPr bwMode="auto">
          <a:xfrm>
            <a:off x="3760788" y="6400800"/>
            <a:ext cx="212725" cy="212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+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228600" y="60960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Evolutionary relationships</a:t>
            </a:r>
          </a:p>
        </p:txBody>
      </p:sp>
      <p:sp>
        <p:nvSpPr>
          <p:cNvPr id="494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Comparing similar bands can show common ancestry</a:t>
            </a:r>
            <a:endParaRPr lang="en-US" dirty="0"/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1143000" y="28956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1162050" y="621665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885825" y="3306763"/>
            <a:ext cx="7350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pitchFamily="84" charset="2"/>
              </a:rPr>
              <a:t></a:t>
            </a:r>
          </a:p>
        </p:txBody>
      </p:sp>
      <p:grpSp>
        <p:nvGrpSpPr>
          <p:cNvPr id="494600" name="Group 8"/>
          <p:cNvGrpSpPr>
            <a:grpSpLocks/>
          </p:cNvGrpSpPr>
          <p:nvPr/>
        </p:nvGrpSpPr>
        <p:grpSpPr bwMode="auto">
          <a:xfrm>
            <a:off x="1600200" y="2879725"/>
            <a:ext cx="3276600" cy="3673475"/>
            <a:chOff x="1008" y="1814"/>
            <a:chExt cx="2064" cy="2314"/>
          </a:xfrm>
        </p:grpSpPr>
        <p:sp>
          <p:nvSpPr>
            <p:cNvPr id="494601" name="Rectangle 9"/>
            <p:cNvSpPr>
              <a:spLocks noChangeArrowheads="1"/>
            </p:cNvSpPr>
            <p:nvPr/>
          </p:nvSpPr>
          <p:spPr bwMode="auto">
            <a:xfrm>
              <a:off x="1008" y="2016"/>
              <a:ext cx="2064" cy="2112"/>
            </a:xfrm>
            <a:prstGeom prst="rect">
              <a:avLst/>
            </a:prstGeom>
            <a:solidFill>
              <a:srgbClr val="E2D8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4602" name="Group 10"/>
            <p:cNvGrpSpPr>
              <a:grpSpLocks/>
            </p:cNvGrpSpPr>
            <p:nvPr/>
          </p:nvGrpSpPr>
          <p:grpSpPr bwMode="auto">
            <a:xfrm>
              <a:off x="1133" y="1814"/>
              <a:ext cx="240" cy="1929"/>
              <a:chOff x="1133" y="1814"/>
              <a:chExt cx="240" cy="1929"/>
            </a:xfrm>
          </p:grpSpPr>
          <p:sp>
            <p:nvSpPr>
              <p:cNvPr id="494603" name="Rectangle 11"/>
              <p:cNvSpPr>
                <a:spLocks noChangeArrowheads="1"/>
              </p:cNvSpPr>
              <p:nvPr/>
            </p:nvSpPr>
            <p:spPr bwMode="auto">
              <a:xfrm>
                <a:off x="1151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1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  <p:sp>
            <p:nvSpPr>
              <p:cNvPr id="494604" name="Rectangle 12"/>
              <p:cNvSpPr>
                <a:spLocks noChangeArrowheads="1"/>
              </p:cNvSpPr>
              <p:nvPr/>
            </p:nvSpPr>
            <p:spPr bwMode="auto">
              <a:xfrm>
                <a:off x="1133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05" name="Rectangle 13"/>
              <p:cNvSpPr>
                <a:spLocks noChangeArrowheads="1"/>
              </p:cNvSpPr>
              <p:nvPr/>
            </p:nvSpPr>
            <p:spPr bwMode="auto">
              <a:xfrm>
                <a:off x="1133" y="24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06" name="Rectangle 14"/>
              <p:cNvSpPr>
                <a:spLocks noChangeArrowheads="1"/>
              </p:cNvSpPr>
              <p:nvPr/>
            </p:nvSpPr>
            <p:spPr bwMode="auto">
              <a:xfrm>
                <a:off x="1133" y="36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07" name="Rectangle 15"/>
              <p:cNvSpPr>
                <a:spLocks noChangeArrowheads="1"/>
              </p:cNvSpPr>
              <p:nvPr/>
            </p:nvSpPr>
            <p:spPr bwMode="auto">
              <a:xfrm>
                <a:off x="1133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608" name="Group 16"/>
            <p:cNvGrpSpPr>
              <a:grpSpLocks/>
            </p:cNvGrpSpPr>
            <p:nvPr/>
          </p:nvGrpSpPr>
          <p:grpSpPr bwMode="auto">
            <a:xfrm>
              <a:off x="1917" y="1814"/>
              <a:ext cx="240" cy="2266"/>
              <a:chOff x="1917" y="1814"/>
              <a:chExt cx="240" cy="2266"/>
            </a:xfrm>
          </p:grpSpPr>
          <p:sp>
            <p:nvSpPr>
              <p:cNvPr id="494609" name="Rectangle 17"/>
              <p:cNvSpPr>
                <a:spLocks noChangeArrowheads="1"/>
              </p:cNvSpPr>
              <p:nvPr/>
            </p:nvSpPr>
            <p:spPr bwMode="auto">
              <a:xfrm>
                <a:off x="1917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0" name="Rectangle 18"/>
              <p:cNvSpPr>
                <a:spLocks noChangeArrowheads="1"/>
              </p:cNvSpPr>
              <p:nvPr/>
            </p:nvSpPr>
            <p:spPr bwMode="auto">
              <a:xfrm>
                <a:off x="1917" y="240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1" name="Rectangle 19"/>
              <p:cNvSpPr>
                <a:spLocks noChangeArrowheads="1"/>
              </p:cNvSpPr>
              <p:nvPr/>
            </p:nvSpPr>
            <p:spPr bwMode="auto">
              <a:xfrm>
                <a:off x="1917" y="297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2" name="Rectangle 20"/>
              <p:cNvSpPr>
                <a:spLocks noChangeArrowheads="1"/>
              </p:cNvSpPr>
              <p:nvPr/>
            </p:nvSpPr>
            <p:spPr bwMode="auto">
              <a:xfrm>
                <a:off x="1917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3" name="Rectangle 21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4" name="Rectangle 22"/>
              <p:cNvSpPr>
                <a:spLocks noChangeArrowheads="1"/>
              </p:cNvSpPr>
              <p:nvPr/>
            </p:nvSpPr>
            <p:spPr bwMode="auto">
              <a:xfrm>
                <a:off x="1917" y="403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5" name="Rectangle 23"/>
              <p:cNvSpPr>
                <a:spLocks noChangeArrowheads="1"/>
              </p:cNvSpPr>
              <p:nvPr/>
            </p:nvSpPr>
            <p:spPr bwMode="auto">
              <a:xfrm>
                <a:off x="1934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3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</p:grpSp>
        <p:grpSp>
          <p:nvGrpSpPr>
            <p:cNvPr id="494616" name="Group 24"/>
            <p:cNvGrpSpPr>
              <a:grpSpLocks/>
            </p:cNvGrpSpPr>
            <p:nvPr/>
          </p:nvGrpSpPr>
          <p:grpSpPr bwMode="auto">
            <a:xfrm>
              <a:off x="1535" y="1814"/>
              <a:ext cx="241" cy="1929"/>
              <a:chOff x="1535" y="1814"/>
              <a:chExt cx="241" cy="1929"/>
            </a:xfrm>
          </p:grpSpPr>
          <p:sp>
            <p:nvSpPr>
              <p:cNvPr id="494617" name="Rectangle 25"/>
              <p:cNvSpPr>
                <a:spLocks noChangeArrowheads="1"/>
              </p:cNvSpPr>
              <p:nvPr/>
            </p:nvSpPr>
            <p:spPr bwMode="auto">
              <a:xfrm>
                <a:off x="1536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8" name="Rectangle 26"/>
              <p:cNvSpPr>
                <a:spLocks noChangeArrowheads="1"/>
              </p:cNvSpPr>
              <p:nvPr/>
            </p:nvSpPr>
            <p:spPr bwMode="auto">
              <a:xfrm>
                <a:off x="1536" y="36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19" name="Rectangle 27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0" name="Rectangle 28"/>
              <p:cNvSpPr>
                <a:spLocks noChangeArrowheads="1"/>
              </p:cNvSpPr>
              <p:nvPr/>
            </p:nvSpPr>
            <p:spPr bwMode="auto">
              <a:xfrm>
                <a:off x="1553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2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  <p:sp>
            <p:nvSpPr>
              <p:cNvPr id="494621" name="Rectangle 29"/>
              <p:cNvSpPr>
                <a:spLocks noChangeArrowheads="1"/>
              </p:cNvSpPr>
              <p:nvPr/>
            </p:nvSpPr>
            <p:spPr bwMode="auto">
              <a:xfrm>
                <a:off x="1535" y="24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2" name="Rectangle 30"/>
              <p:cNvSpPr>
                <a:spLocks noChangeArrowheads="1"/>
              </p:cNvSpPr>
              <p:nvPr/>
            </p:nvSpPr>
            <p:spPr bwMode="auto">
              <a:xfrm>
                <a:off x="1535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623" name="Group 31"/>
            <p:cNvGrpSpPr>
              <a:grpSpLocks/>
            </p:cNvGrpSpPr>
            <p:nvPr/>
          </p:nvGrpSpPr>
          <p:grpSpPr bwMode="auto">
            <a:xfrm>
              <a:off x="2304" y="1814"/>
              <a:ext cx="240" cy="2266"/>
              <a:chOff x="2304" y="1814"/>
              <a:chExt cx="240" cy="2266"/>
            </a:xfrm>
          </p:grpSpPr>
          <p:sp>
            <p:nvSpPr>
              <p:cNvPr id="494624" name="Rectangle 32"/>
              <p:cNvSpPr>
                <a:spLocks noChangeArrowheads="1"/>
              </p:cNvSpPr>
              <p:nvPr/>
            </p:nvSpPr>
            <p:spPr bwMode="auto">
              <a:xfrm>
                <a:off x="2304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5" name="Rectangle 33"/>
              <p:cNvSpPr>
                <a:spLocks noChangeArrowheads="1"/>
              </p:cNvSpPr>
              <p:nvPr/>
            </p:nvSpPr>
            <p:spPr bwMode="auto">
              <a:xfrm>
                <a:off x="2321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4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  <p:sp>
            <p:nvSpPr>
              <p:cNvPr id="494626" name="Rectangle 34"/>
              <p:cNvSpPr>
                <a:spLocks noChangeArrowheads="1"/>
              </p:cNvSpPr>
              <p:nvPr/>
            </p:nvSpPr>
            <p:spPr bwMode="auto">
              <a:xfrm>
                <a:off x="2304" y="240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7" name="Rectangle 35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8" name="Rectangle 36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29" name="Rectangle 37"/>
              <p:cNvSpPr>
                <a:spLocks noChangeArrowheads="1"/>
              </p:cNvSpPr>
              <p:nvPr/>
            </p:nvSpPr>
            <p:spPr bwMode="auto">
              <a:xfrm>
                <a:off x="2304" y="384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0" name="Rectangle 38"/>
              <p:cNvSpPr>
                <a:spLocks noChangeArrowheads="1"/>
              </p:cNvSpPr>
              <p:nvPr/>
            </p:nvSpPr>
            <p:spPr bwMode="auto">
              <a:xfrm>
                <a:off x="2304" y="403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1" name="Rectangle 39"/>
              <p:cNvSpPr>
                <a:spLocks noChangeArrowheads="1"/>
              </p:cNvSpPr>
              <p:nvPr/>
            </p:nvSpPr>
            <p:spPr bwMode="auto">
              <a:xfrm>
                <a:off x="2304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632" name="Group 40"/>
            <p:cNvGrpSpPr>
              <a:grpSpLocks/>
            </p:cNvGrpSpPr>
            <p:nvPr/>
          </p:nvGrpSpPr>
          <p:grpSpPr bwMode="auto">
            <a:xfrm>
              <a:off x="2688" y="1814"/>
              <a:ext cx="240" cy="2170"/>
              <a:chOff x="2688" y="1814"/>
              <a:chExt cx="240" cy="2170"/>
            </a:xfrm>
          </p:grpSpPr>
          <p:sp>
            <p:nvSpPr>
              <p:cNvPr id="494633" name="Rectangle 41"/>
              <p:cNvSpPr>
                <a:spLocks noChangeArrowheads="1"/>
              </p:cNvSpPr>
              <p:nvPr/>
            </p:nvSpPr>
            <p:spPr bwMode="auto">
              <a:xfrm>
                <a:off x="2688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4" name="Rectangle 42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5" name="Rectangle 43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6" name="Rectangle 44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7" name="Rectangle 45"/>
              <p:cNvSpPr>
                <a:spLocks noChangeArrowheads="1"/>
              </p:cNvSpPr>
              <p:nvPr/>
            </p:nvSpPr>
            <p:spPr bwMode="auto">
              <a:xfrm>
                <a:off x="2688" y="312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38" name="Rectangle 46"/>
              <p:cNvSpPr>
                <a:spLocks noChangeArrowheads="1"/>
              </p:cNvSpPr>
              <p:nvPr/>
            </p:nvSpPr>
            <p:spPr bwMode="auto">
              <a:xfrm>
                <a:off x="2705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5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</p:grpSp>
      </p:grpSp>
      <p:sp>
        <p:nvSpPr>
          <p:cNvPr id="494639" name="Rectangle 47"/>
          <p:cNvSpPr>
            <a:spLocks noChangeArrowheads="1"/>
          </p:cNvSpPr>
          <p:nvPr/>
        </p:nvSpPr>
        <p:spPr bwMode="auto">
          <a:xfrm>
            <a:off x="1719263" y="3527425"/>
            <a:ext cx="509587" cy="300037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40" name="Rectangle 48"/>
          <p:cNvSpPr>
            <a:spLocks noChangeArrowheads="1"/>
          </p:cNvSpPr>
          <p:nvPr/>
        </p:nvSpPr>
        <p:spPr bwMode="auto">
          <a:xfrm>
            <a:off x="2425700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41" name="Rectangle 49"/>
          <p:cNvSpPr>
            <a:spLocks noChangeArrowheads="1"/>
          </p:cNvSpPr>
          <p:nvPr/>
        </p:nvSpPr>
        <p:spPr bwMode="auto">
          <a:xfrm>
            <a:off x="3009900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42" name="Rectangle 50"/>
          <p:cNvSpPr>
            <a:spLocks noChangeArrowheads="1"/>
          </p:cNvSpPr>
          <p:nvPr/>
        </p:nvSpPr>
        <p:spPr bwMode="auto">
          <a:xfrm>
            <a:off x="3654425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43" name="Rectangle 51"/>
          <p:cNvSpPr>
            <a:spLocks noChangeArrowheads="1"/>
          </p:cNvSpPr>
          <p:nvPr/>
        </p:nvSpPr>
        <p:spPr bwMode="auto">
          <a:xfrm>
            <a:off x="4238625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4644" name="Group 52"/>
          <p:cNvGrpSpPr>
            <a:grpSpLocks/>
          </p:cNvGrpSpPr>
          <p:nvPr/>
        </p:nvGrpSpPr>
        <p:grpSpPr bwMode="auto">
          <a:xfrm>
            <a:off x="5334000" y="2925763"/>
            <a:ext cx="1524000" cy="3322637"/>
            <a:chOff x="3360" y="1843"/>
            <a:chExt cx="960" cy="2093"/>
          </a:xfrm>
        </p:grpSpPr>
        <p:sp>
          <p:nvSpPr>
            <p:cNvPr id="494645" name="Line 53"/>
            <p:cNvSpPr>
              <a:spLocks noChangeShapeType="1"/>
            </p:cNvSpPr>
            <p:nvPr/>
          </p:nvSpPr>
          <p:spPr bwMode="auto">
            <a:xfrm>
              <a:off x="3456" y="2112"/>
              <a:ext cx="864" cy="1824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46" name="Rectangle 54"/>
            <p:cNvSpPr>
              <a:spLocks noChangeArrowheads="1"/>
            </p:cNvSpPr>
            <p:nvPr/>
          </p:nvSpPr>
          <p:spPr bwMode="auto">
            <a:xfrm>
              <a:off x="3360" y="184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1</a:t>
              </a:r>
              <a:endParaRPr lang="en-US" sz="3200" b="1">
                <a:solidFill>
                  <a:schemeClr val="tx2"/>
                </a:solidFill>
                <a:sym typeface="Symbol" pitchFamily="84" charset="2"/>
              </a:endParaRPr>
            </a:p>
          </p:txBody>
        </p:sp>
      </p:grpSp>
      <p:grpSp>
        <p:nvGrpSpPr>
          <p:cNvPr id="494647" name="Group 55"/>
          <p:cNvGrpSpPr>
            <a:grpSpLocks/>
          </p:cNvGrpSpPr>
          <p:nvPr/>
        </p:nvGrpSpPr>
        <p:grpSpPr bwMode="auto">
          <a:xfrm>
            <a:off x="5791200" y="2925763"/>
            <a:ext cx="630238" cy="1112837"/>
            <a:chOff x="3648" y="1843"/>
            <a:chExt cx="397" cy="701"/>
          </a:xfrm>
        </p:grpSpPr>
        <p:sp>
          <p:nvSpPr>
            <p:cNvPr id="494648" name="Line 56"/>
            <p:cNvSpPr>
              <a:spLocks noChangeShapeType="1"/>
            </p:cNvSpPr>
            <p:nvPr/>
          </p:nvSpPr>
          <p:spPr bwMode="auto">
            <a:xfrm flipH="1">
              <a:off x="3648" y="2112"/>
              <a:ext cx="288" cy="432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49" name="Rectangle 57"/>
            <p:cNvSpPr>
              <a:spLocks noChangeArrowheads="1"/>
            </p:cNvSpPr>
            <p:nvPr/>
          </p:nvSpPr>
          <p:spPr bwMode="auto">
            <a:xfrm>
              <a:off x="3840" y="184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2</a:t>
              </a:r>
              <a:endParaRPr lang="en-US" sz="3200" b="1">
                <a:solidFill>
                  <a:schemeClr val="tx2"/>
                </a:solidFill>
                <a:sym typeface="Symbol" pitchFamily="84" charset="2"/>
              </a:endParaRPr>
            </a:p>
          </p:txBody>
        </p:sp>
      </p:grpSp>
      <p:grpSp>
        <p:nvGrpSpPr>
          <p:cNvPr id="494650" name="Group 58"/>
          <p:cNvGrpSpPr>
            <a:grpSpLocks/>
          </p:cNvGrpSpPr>
          <p:nvPr/>
        </p:nvGrpSpPr>
        <p:grpSpPr bwMode="auto">
          <a:xfrm>
            <a:off x="6248400" y="2925763"/>
            <a:ext cx="1392238" cy="2027237"/>
            <a:chOff x="3936" y="1843"/>
            <a:chExt cx="877" cy="1277"/>
          </a:xfrm>
        </p:grpSpPr>
        <p:grpSp>
          <p:nvGrpSpPr>
            <p:cNvPr id="494651" name="Group 59"/>
            <p:cNvGrpSpPr>
              <a:grpSpLocks/>
            </p:cNvGrpSpPr>
            <p:nvPr/>
          </p:nvGrpSpPr>
          <p:grpSpPr bwMode="auto">
            <a:xfrm>
              <a:off x="4176" y="1843"/>
              <a:ext cx="240" cy="557"/>
              <a:chOff x="4176" y="1843"/>
              <a:chExt cx="240" cy="557"/>
            </a:xfrm>
          </p:grpSpPr>
          <p:sp>
            <p:nvSpPr>
              <p:cNvPr id="494652" name="Line 60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144" cy="288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53" name="Rectangle 61"/>
              <p:cNvSpPr>
                <a:spLocks noChangeArrowheads="1"/>
              </p:cNvSpPr>
              <p:nvPr/>
            </p:nvSpPr>
            <p:spPr bwMode="auto">
              <a:xfrm>
                <a:off x="4176" y="184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3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</p:grpSp>
        <p:grpSp>
          <p:nvGrpSpPr>
            <p:cNvPr id="494654" name="Group 62"/>
            <p:cNvGrpSpPr>
              <a:grpSpLocks/>
            </p:cNvGrpSpPr>
            <p:nvPr/>
          </p:nvGrpSpPr>
          <p:grpSpPr bwMode="auto">
            <a:xfrm>
              <a:off x="3936" y="1843"/>
              <a:ext cx="877" cy="1277"/>
              <a:chOff x="3936" y="1843"/>
              <a:chExt cx="877" cy="1277"/>
            </a:xfrm>
          </p:grpSpPr>
          <p:sp>
            <p:nvSpPr>
              <p:cNvPr id="494655" name="Line 63"/>
              <p:cNvSpPr>
                <a:spLocks noChangeShapeType="1"/>
              </p:cNvSpPr>
              <p:nvPr/>
            </p:nvSpPr>
            <p:spPr bwMode="auto">
              <a:xfrm flipH="1">
                <a:off x="3936" y="2064"/>
                <a:ext cx="704" cy="1056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56" name="Rectangle 64"/>
              <p:cNvSpPr>
                <a:spLocks noChangeArrowheads="1"/>
              </p:cNvSpPr>
              <p:nvPr/>
            </p:nvSpPr>
            <p:spPr bwMode="auto">
              <a:xfrm>
                <a:off x="4608" y="184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4</a:t>
                </a:r>
                <a:endParaRPr lang="en-US" sz="3200" b="1">
                  <a:solidFill>
                    <a:schemeClr val="tx2"/>
                  </a:solidFill>
                  <a:sym typeface="Symbol" pitchFamily="84" charset="2"/>
                </a:endParaRPr>
              </a:p>
            </p:txBody>
          </p:sp>
        </p:grpSp>
      </p:grpSp>
      <p:grpSp>
        <p:nvGrpSpPr>
          <p:cNvPr id="494657" name="Group 65"/>
          <p:cNvGrpSpPr>
            <a:grpSpLocks/>
          </p:cNvGrpSpPr>
          <p:nvPr/>
        </p:nvGrpSpPr>
        <p:grpSpPr bwMode="auto">
          <a:xfrm>
            <a:off x="6705600" y="2925763"/>
            <a:ext cx="2057400" cy="3094037"/>
            <a:chOff x="4224" y="1843"/>
            <a:chExt cx="1296" cy="1949"/>
          </a:xfrm>
        </p:grpSpPr>
        <p:sp>
          <p:nvSpPr>
            <p:cNvPr id="494658" name="Line 66"/>
            <p:cNvSpPr>
              <a:spLocks noChangeShapeType="1"/>
            </p:cNvSpPr>
            <p:nvPr/>
          </p:nvSpPr>
          <p:spPr bwMode="auto">
            <a:xfrm flipH="1">
              <a:off x="4224" y="2112"/>
              <a:ext cx="1200" cy="1680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59" name="Rectangle 67"/>
            <p:cNvSpPr>
              <a:spLocks noChangeArrowheads="1"/>
            </p:cNvSpPr>
            <p:nvPr/>
          </p:nvSpPr>
          <p:spPr bwMode="auto">
            <a:xfrm>
              <a:off x="5315" y="184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5</a:t>
              </a:r>
              <a:endParaRPr lang="en-US" sz="3200" b="1">
                <a:solidFill>
                  <a:schemeClr val="tx2"/>
                </a:solidFill>
                <a:sym typeface="Symbol" pitchFamily="84" charset="2"/>
              </a:endParaRPr>
            </a:p>
          </p:txBody>
        </p:sp>
      </p:grpSp>
      <p:sp>
        <p:nvSpPr>
          <p:cNvPr id="494660" name="Rectangle 68"/>
          <p:cNvSpPr>
            <a:spLocks noChangeArrowheads="1"/>
          </p:cNvSpPr>
          <p:nvPr/>
        </p:nvSpPr>
        <p:spPr bwMode="auto">
          <a:xfrm>
            <a:off x="4953000" y="25146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turtle</a:t>
            </a:r>
          </a:p>
        </p:txBody>
      </p:sp>
      <p:sp>
        <p:nvSpPr>
          <p:cNvPr id="494661" name="Rectangle 69"/>
          <p:cNvSpPr>
            <a:spLocks noChangeArrowheads="1"/>
          </p:cNvSpPr>
          <p:nvPr/>
        </p:nvSpPr>
        <p:spPr bwMode="auto">
          <a:xfrm>
            <a:off x="5715000" y="2514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snake</a:t>
            </a:r>
          </a:p>
        </p:txBody>
      </p:sp>
      <p:sp>
        <p:nvSpPr>
          <p:cNvPr id="494662" name="Rectangle 70"/>
          <p:cNvSpPr>
            <a:spLocks noChangeArrowheads="1"/>
          </p:cNvSpPr>
          <p:nvPr/>
        </p:nvSpPr>
        <p:spPr bwMode="auto">
          <a:xfrm>
            <a:off x="6553200" y="25146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rat</a:t>
            </a:r>
          </a:p>
        </p:txBody>
      </p:sp>
      <p:sp>
        <p:nvSpPr>
          <p:cNvPr id="494663" name="Rectangle 71"/>
          <p:cNvSpPr>
            <a:spLocks noChangeArrowheads="1"/>
          </p:cNvSpPr>
          <p:nvPr/>
        </p:nvSpPr>
        <p:spPr bwMode="auto">
          <a:xfrm>
            <a:off x="7038975" y="25146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squirrel</a:t>
            </a:r>
          </a:p>
        </p:txBody>
      </p:sp>
      <p:sp>
        <p:nvSpPr>
          <p:cNvPr id="494664" name="Rectangle 72"/>
          <p:cNvSpPr>
            <a:spLocks noChangeArrowheads="1"/>
          </p:cNvSpPr>
          <p:nvPr/>
        </p:nvSpPr>
        <p:spPr bwMode="auto">
          <a:xfrm>
            <a:off x="8170863" y="25146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fruitfly</a:t>
            </a:r>
          </a:p>
        </p:txBody>
      </p:sp>
    </p:spTree>
    <p:extLst>
      <p:ext uri="{BB962C8B-B14F-4D97-AF65-F5344CB8AC3E}">
        <p14:creationId xmlns:p14="http://schemas.microsoft.com/office/powerpoint/2010/main" val="40993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94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94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94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94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94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4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4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4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39" grpId="0" animBg="1"/>
      <p:bldP spid="494640" grpId="0" animBg="1"/>
      <p:bldP spid="494641" grpId="0" animBg="1"/>
      <p:bldP spid="494642" grpId="0" animBg="1"/>
      <p:bldP spid="494643" grpId="0" animBg="1"/>
      <p:bldP spid="494660" grpId="0" build="p" autoUpdateAnimBg="0"/>
      <p:bldP spid="494661" grpId="0" build="p" autoUpdateAnimBg="0" advAuto="1000"/>
      <p:bldP spid="494662" grpId="0" build="p" autoUpdateAnimBg="0" advAuto="1000"/>
      <p:bldP spid="494663" grpId="0" build="p" autoUpdateAnimBg="0" advAuto="1000"/>
      <p:bldP spid="494664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Medical diagnostic</a:t>
            </a:r>
          </a:p>
        </p:txBody>
      </p:sp>
      <p:sp>
        <p:nvSpPr>
          <p:cNvPr id="496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419600"/>
          </a:xfrm>
        </p:spPr>
        <p:txBody>
          <a:bodyPr/>
          <a:lstStyle/>
          <a:p>
            <a:r>
              <a:rPr lang="en-US"/>
              <a:t>Comparing normal allele to disease allele</a:t>
            </a:r>
          </a:p>
        </p:txBody>
      </p:sp>
      <p:grpSp>
        <p:nvGrpSpPr>
          <p:cNvPr id="496644" name="Group 4"/>
          <p:cNvGrpSpPr>
            <a:grpSpLocks/>
          </p:cNvGrpSpPr>
          <p:nvPr/>
        </p:nvGrpSpPr>
        <p:grpSpPr bwMode="auto">
          <a:xfrm>
            <a:off x="2362200" y="2057400"/>
            <a:ext cx="152400" cy="3048000"/>
            <a:chOff x="1536" y="2016"/>
            <a:chExt cx="96" cy="1920"/>
          </a:xfrm>
        </p:grpSpPr>
        <p:sp>
          <p:nvSpPr>
            <p:cNvPr id="496645" name="Rectangle 5"/>
            <p:cNvSpPr>
              <a:spLocks noChangeArrowheads="1"/>
            </p:cNvSpPr>
            <p:nvPr/>
          </p:nvSpPr>
          <p:spPr bwMode="auto">
            <a:xfrm>
              <a:off x="1536" y="2016"/>
              <a:ext cx="96" cy="1920"/>
            </a:xfrm>
            <a:prstGeom prst="rect">
              <a:avLst/>
            </a:prstGeom>
            <a:solidFill>
              <a:srgbClr val="5E2E08"/>
            </a:solidFill>
            <a:ln w="9525">
              <a:solidFill>
                <a:srgbClr val="5E2E0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6646" name="Rectangle 6"/>
            <p:cNvSpPr>
              <a:spLocks noChangeArrowheads="1"/>
            </p:cNvSpPr>
            <p:nvPr/>
          </p:nvSpPr>
          <p:spPr bwMode="auto">
            <a:xfrm>
              <a:off x="1536" y="2592"/>
              <a:ext cx="96" cy="336"/>
            </a:xfrm>
            <a:prstGeom prst="rect">
              <a:avLst/>
            </a:prstGeom>
            <a:solidFill>
              <a:srgbClr val="00C602"/>
            </a:solidFill>
            <a:ln w="9525">
              <a:solidFill>
                <a:srgbClr val="00C6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96647" name="Group 7"/>
          <p:cNvGrpSpPr>
            <a:grpSpLocks/>
          </p:cNvGrpSpPr>
          <p:nvPr/>
        </p:nvGrpSpPr>
        <p:grpSpPr bwMode="auto">
          <a:xfrm>
            <a:off x="2819400" y="2057400"/>
            <a:ext cx="152400" cy="3048000"/>
            <a:chOff x="2640" y="2016"/>
            <a:chExt cx="96" cy="1920"/>
          </a:xfrm>
        </p:grpSpPr>
        <p:sp>
          <p:nvSpPr>
            <p:cNvPr id="496648" name="Rectangle 8"/>
            <p:cNvSpPr>
              <a:spLocks noChangeArrowheads="1"/>
            </p:cNvSpPr>
            <p:nvPr/>
          </p:nvSpPr>
          <p:spPr bwMode="auto">
            <a:xfrm>
              <a:off x="2640" y="2016"/>
              <a:ext cx="96" cy="1920"/>
            </a:xfrm>
            <a:prstGeom prst="rect">
              <a:avLst/>
            </a:prstGeom>
            <a:solidFill>
              <a:srgbClr val="5E2E08"/>
            </a:solidFill>
            <a:ln w="9525">
              <a:solidFill>
                <a:srgbClr val="5E2E0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96649" name="Rectangle 9"/>
            <p:cNvSpPr>
              <a:spLocks noChangeArrowheads="1"/>
            </p:cNvSpPr>
            <p:nvPr/>
          </p:nvSpPr>
          <p:spPr bwMode="auto">
            <a:xfrm>
              <a:off x="2640" y="2592"/>
              <a:ext cx="96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059113" y="2228850"/>
            <a:ext cx="2428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chromosome with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disease-causing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allele 2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430213" y="2228850"/>
            <a:ext cx="1779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chromosome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with normal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allele 1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96652" name="Text Box 12"/>
          <p:cNvSpPr txBox="1">
            <a:spLocks noChangeArrowheads="1"/>
          </p:cNvSpPr>
          <p:nvPr/>
        </p:nvSpPr>
        <p:spPr bwMode="auto">
          <a:xfrm>
            <a:off x="8153400" y="25146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8153400" y="583565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>
              <a:solidFill>
                <a:srgbClr val="40458C"/>
              </a:solidFill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 rot="1785200">
            <a:off x="6170613" y="23463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allele 1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 rot="1778928">
            <a:off x="7085013" y="2344738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5"/>
                </a:solidFill>
              </a:rPr>
              <a:t>allele 2</a:t>
            </a:r>
            <a:endParaRPr lang="en-US" sz="3200" b="1">
              <a:solidFill>
                <a:srgbClr val="660066"/>
              </a:solidFill>
              <a:sym typeface="Symbol" pitchFamily="84" charset="2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81800" y="2895600"/>
            <a:ext cx="1409700" cy="3352800"/>
          </a:xfrm>
          <a:prstGeom prst="rect">
            <a:avLst/>
          </a:prstGeom>
          <a:solidFill>
            <a:srgbClr val="E2D8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980238" y="3122613"/>
            <a:ext cx="381000" cy="762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7599363" y="3122613"/>
            <a:ext cx="381000" cy="762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7599363" y="46466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7599363" y="53324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7599363" y="5561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6980238" y="3656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6980238" y="5561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8147050" y="2895600"/>
            <a:ext cx="8445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660066"/>
                </a:solidFill>
              </a:rPr>
              <a:t>DNA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0066"/>
                </a:solidFill>
                <a:sym typeface="Symbol" pitchFamily="84" charset="2"/>
              </a:rPr>
              <a:t></a:t>
            </a: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599363" y="41148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599363" y="58674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980238" y="49530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8" name="AutoShape 28"/>
          <p:cNvSpPr>
            <a:spLocks noChangeArrowheads="1"/>
          </p:cNvSpPr>
          <p:nvPr/>
        </p:nvSpPr>
        <p:spPr bwMode="auto">
          <a:xfrm rot="-5400000">
            <a:off x="4438650" y="3409950"/>
            <a:ext cx="609600" cy="1714500"/>
          </a:xfrm>
          <a:prstGeom prst="downArrow">
            <a:avLst>
              <a:gd name="adj1" fmla="val 50000"/>
              <a:gd name="adj2" fmla="val 9343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352425" y="5562600"/>
            <a:ext cx="488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66"/>
                </a:solidFill>
              </a:rPr>
              <a:t>Example: test for Huntington’s disease</a:t>
            </a: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6923088" y="3262313"/>
            <a:ext cx="509587" cy="2908300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7537450" y="3262313"/>
            <a:ext cx="509588" cy="2908300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9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9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70" grpId="0" animBg="1"/>
      <p:bldP spid="496671" grpId="0" animBg="1"/>
    </p:bldLst>
  </p:timing>
</p:sld>
</file>

<file path=ppt/theme/theme1.xml><?xml version="1.0" encoding="utf-8"?>
<a:theme xmlns:a="http://schemas.openxmlformats.org/drawingml/2006/main" name="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660</Words>
  <Application>Microsoft Office PowerPoint</Application>
  <PresentationFormat>On-screen Show (4:3)</PresentationFormat>
  <Paragraphs>185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Symbol</vt:lpstr>
      <vt:lpstr>Times</vt:lpstr>
      <vt:lpstr>Wingdings</vt:lpstr>
      <vt:lpstr>PPT2007AP</vt:lpstr>
      <vt:lpstr>2_PPT2007AP</vt:lpstr>
      <vt:lpstr>8_PPT2007AP</vt:lpstr>
      <vt:lpstr>9_PPT2007AP</vt:lpstr>
      <vt:lpstr>10_PPT2007AP</vt:lpstr>
      <vt:lpstr>11_PPT2007AP</vt:lpstr>
      <vt:lpstr>12_PPT2007AP</vt:lpstr>
      <vt:lpstr>13_PPT2007AP</vt:lpstr>
      <vt:lpstr>14_PPT2007AP</vt:lpstr>
      <vt:lpstr>15_PPT2007AP</vt:lpstr>
      <vt:lpstr>16_PPT2007AP</vt:lpstr>
      <vt:lpstr>17_PPT2007AP</vt:lpstr>
      <vt:lpstr>18_PPT2007AP</vt:lpstr>
      <vt:lpstr>Biotechnology</vt:lpstr>
      <vt:lpstr>Recombinant DNA</vt:lpstr>
      <vt:lpstr>Biotechnology </vt:lpstr>
      <vt:lpstr>Many uses of restriction enzymes…</vt:lpstr>
      <vt:lpstr>Comparing Cut Up DNA:</vt:lpstr>
      <vt:lpstr>Gel Electrophoresis</vt:lpstr>
      <vt:lpstr>Gel Electrophoresis</vt:lpstr>
      <vt:lpstr>Uses: Evolutionary relationships</vt:lpstr>
      <vt:lpstr>Uses: Medical diagnostic</vt:lpstr>
      <vt:lpstr>Uses: Forensics</vt:lpstr>
      <vt:lpstr>Electrophoresis use in forensics</vt:lpstr>
      <vt:lpstr>Uses: Paternity </vt:lpstr>
      <vt:lpstr>Polymerase Chain Reaction</vt:lpstr>
      <vt:lpstr>PCR process</vt:lpstr>
      <vt:lpstr>Transgenics – organisms with foreign DNA</vt:lpstr>
      <vt:lpstr>Transformed Eukaryotes</vt:lpstr>
      <vt:lpstr>Clone</vt:lpstr>
      <vt:lpstr>Cloning Process</vt:lpstr>
      <vt:lpstr>Newest Gene Editing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Miller, Lisa - Mission Viejo High School</dc:creator>
  <cp:lastModifiedBy>Laura Gowler</cp:lastModifiedBy>
  <cp:revision>30</cp:revision>
  <dcterms:created xsi:type="dcterms:W3CDTF">2012-11-29T18:42:39Z</dcterms:created>
  <dcterms:modified xsi:type="dcterms:W3CDTF">2018-12-21T15:01:28Z</dcterms:modified>
</cp:coreProperties>
</file>